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9"/>
  </p:notesMasterIdLst>
  <p:sldIdLst>
    <p:sldId id="256" r:id="rId2"/>
    <p:sldId id="262" r:id="rId3"/>
    <p:sldId id="275" r:id="rId4"/>
    <p:sldId id="257" r:id="rId5"/>
    <p:sldId id="293" r:id="rId6"/>
    <p:sldId id="292" r:id="rId7"/>
    <p:sldId id="265" r:id="rId8"/>
    <p:sldId id="273" r:id="rId9"/>
    <p:sldId id="277" r:id="rId10"/>
    <p:sldId id="287" r:id="rId11"/>
    <p:sldId id="304" r:id="rId12"/>
    <p:sldId id="281" r:id="rId13"/>
    <p:sldId id="283" r:id="rId14"/>
    <p:sldId id="288" r:id="rId15"/>
    <p:sldId id="286" r:id="rId16"/>
    <p:sldId id="295" r:id="rId17"/>
    <p:sldId id="305" r:id="rId18"/>
    <p:sldId id="284" r:id="rId19"/>
    <p:sldId id="306" r:id="rId20"/>
    <p:sldId id="285" r:id="rId21"/>
    <p:sldId id="294" r:id="rId22"/>
    <p:sldId id="310" r:id="rId23"/>
    <p:sldId id="311" r:id="rId24"/>
    <p:sldId id="299" r:id="rId25"/>
    <p:sldId id="300" r:id="rId26"/>
    <p:sldId id="289" r:id="rId27"/>
    <p:sldId id="291" r:id="rId28"/>
    <p:sldId id="297" r:id="rId29"/>
    <p:sldId id="307" r:id="rId30"/>
    <p:sldId id="308" r:id="rId31"/>
    <p:sldId id="309" r:id="rId32"/>
    <p:sldId id="301" r:id="rId33"/>
    <p:sldId id="302" r:id="rId34"/>
    <p:sldId id="264" r:id="rId35"/>
    <p:sldId id="266" r:id="rId36"/>
    <p:sldId id="270" r:id="rId37"/>
    <p:sldId id="25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29" autoAdjust="0"/>
  </p:normalViewPr>
  <p:slideViewPr>
    <p:cSldViewPr snapToGrid="0">
      <p:cViewPr varScale="1">
        <p:scale>
          <a:sx n="83" d="100"/>
          <a:sy n="83" d="100"/>
        </p:scale>
        <p:origin x="643"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E9D90-4FC9-4538-B17F-D45A4FE5793A}" type="datetimeFigureOut">
              <a:rPr lang="en-IN" smtClean="0"/>
              <a:pPr/>
              <a:t>23-03-2023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9A8C5-C5E3-4BE1-AC1B-D572349CEFE7}" type="slidenum">
              <a:rPr lang="en-IN" smtClean="0"/>
              <a:pPr/>
              <a:t>‹#›</a:t>
            </a:fld>
            <a:endParaRPr lang="en-IN"/>
          </a:p>
        </p:txBody>
      </p:sp>
    </p:spTree>
    <p:extLst>
      <p:ext uri="{BB962C8B-B14F-4D97-AF65-F5344CB8AC3E}">
        <p14:creationId xmlns:p14="http://schemas.microsoft.com/office/powerpoint/2010/main" val="20662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19A8C5-C5E3-4BE1-AC1B-D572349CEFE7}" type="slidenum">
              <a:rPr lang="en-IN" smtClean="0"/>
              <a:pPr/>
              <a:t>1</a:t>
            </a:fld>
            <a:endParaRPr lang="en-IN"/>
          </a:p>
        </p:txBody>
      </p:sp>
    </p:spTree>
    <p:extLst>
      <p:ext uri="{BB962C8B-B14F-4D97-AF65-F5344CB8AC3E}">
        <p14:creationId xmlns:p14="http://schemas.microsoft.com/office/powerpoint/2010/main" val="342363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019A8C5-C5E3-4BE1-AC1B-D572349CEFE7}" type="slidenum">
              <a:rPr lang="en-IN" smtClean="0"/>
              <a:pPr/>
              <a:t>32</a:t>
            </a:fld>
            <a:endParaRPr lang="en-IN"/>
          </a:p>
        </p:txBody>
      </p:sp>
    </p:spTree>
    <p:extLst>
      <p:ext uri="{BB962C8B-B14F-4D97-AF65-F5344CB8AC3E}">
        <p14:creationId xmlns:p14="http://schemas.microsoft.com/office/powerpoint/2010/main" val="366306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B910DF-B555-4D30-B35E-2297D59E32D0}"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24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32DFD30-2122-4F4A-97B4-D0A849E36C5F}" type="datetime1">
              <a:rPr lang="en-US" smtClean="0"/>
              <a:pPr/>
              <a:t>3/23/2023</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760964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7774145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45201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1304301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363117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2DFD30-2122-4F4A-97B4-D0A849E36C5F}"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39944325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1D79F-E600-4AC1-A639-0B9FB8286C38}"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685849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0F5D60-A842-4D08-9D7D-A7A57AB501A2}"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99591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F2F1F9-9322-493A-A9EE-BB75692CE5F5}"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935847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58DE51-4D5E-4D23-8181-86A5B05D5351}" type="datetime1">
              <a:rPr lang="en-US" smtClean="0"/>
              <a:pPr/>
              <a:t>3/23/2023</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204620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399FCA-87F3-427A-B1A2-15346103C68A}" type="datetime1">
              <a:rPr lang="en-US" smtClean="0"/>
              <a:pPr/>
              <a:t>3/23/2023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458777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3DF709-7E2D-49E6-A629-D8E3363D194F}" type="datetime1">
              <a:rPr lang="en-US" smtClean="0"/>
              <a:pPr/>
              <a:t>3/23/2023</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500154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D0A921-9375-4BAA-A7C2-7975528669FA}" type="datetime1">
              <a:rPr lang="en-US" smtClean="0"/>
              <a:pPr/>
              <a:t>3/23/2023</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867579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25425-F285-48AE-A409-A618E3EEA628}" type="datetime1">
              <a:rPr lang="en-US" smtClean="0"/>
              <a:pPr/>
              <a:t>3/23/2023</a:t>
            </a:fld>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85658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56A94D-7D6A-4378-93F6-A3A33186E34B}" type="datetime1">
              <a:rPr lang="en-US" smtClean="0"/>
              <a:pPr/>
              <a:t>3/23/2023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18812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5FC0F9-687B-4417-9D77-CE2D7AD8C321}" type="datetime1">
              <a:rPr lang="en-US" smtClean="0"/>
              <a:pPr/>
              <a:t>3/23/2023</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1038663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32DFD30-2122-4F4A-97B4-D0A849E36C5F}" type="datetime1">
              <a:rPr lang="en-US" smtClean="0"/>
              <a:pPr/>
              <a:t>3/23/2023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Sample Footer Text</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FA5D71E-5CDF-4C93-8A75-5B916FDC5BEA}" type="slidenum">
              <a:rPr lang="en-US" smtClean="0"/>
              <a:pPr/>
              <a:t>‹#›</a:t>
            </a:fld>
            <a:endParaRPr lang="en-US" dirty="0"/>
          </a:p>
        </p:txBody>
      </p:sp>
    </p:spTree>
    <p:extLst>
      <p:ext uri="{BB962C8B-B14F-4D97-AF65-F5344CB8AC3E}">
        <p14:creationId xmlns:p14="http://schemas.microsoft.com/office/powerpoint/2010/main" val="2694305046"/>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arxiv.org/pdf/1710.09412.pdf" TargetMode="External"/><Relationship Id="rId13" Type="http://schemas.openxmlformats.org/officeDocument/2006/relationships/hyperlink" Target="https://proceedings.neurips.cc/paper/2012/file/c399862d3b9d6b76c8436e924a68c45b-Paper.pdf" TargetMode="External"/><Relationship Id="rId3" Type="http://schemas.openxmlformats.org/officeDocument/2006/relationships/hyperlink" Target="https://arxiv.org/pdf/1512.03385v1.pdf" TargetMode="External"/><Relationship Id="rId7" Type="http://schemas.openxmlformats.org/officeDocument/2006/relationships/hyperlink" Target="https://www.mdpi.com/2078-2489/11/2/125" TargetMode="External"/><Relationship Id="rId12" Type="http://schemas.openxmlformats.org/officeDocument/2006/relationships/hyperlink" Target="https://link.springer.com/article/10.1007/s42979-020-0074-0" TargetMode="External"/><Relationship Id="rId2" Type="http://schemas.openxmlformats.org/officeDocument/2006/relationships/hyperlink" Target="https://arxiv.org/pdf/1710.05381v2.pdf" TargetMode="External"/><Relationship Id="rId16" Type="http://schemas.openxmlformats.org/officeDocument/2006/relationships/hyperlink" Target="https://arxiv.org/pdf/2009.07190v2.pdf" TargetMode="External"/><Relationship Id="rId1" Type="http://schemas.openxmlformats.org/officeDocument/2006/relationships/slideLayout" Target="../slideLayouts/slideLayout2.xml"/><Relationship Id="rId6" Type="http://schemas.openxmlformats.org/officeDocument/2006/relationships/hyperlink" Target="https://arxiv.org/pdf/1708.04680.pdf" TargetMode="External"/><Relationship Id="rId11" Type="http://schemas.openxmlformats.org/officeDocument/2006/relationships/hyperlink" Target="https://arxiv.org/pdf/2007.15883.pdf" TargetMode="External"/><Relationship Id="rId5" Type="http://schemas.openxmlformats.org/officeDocument/2006/relationships/hyperlink" Target="https://arxiv.org/pdf/1906.00452v2.pdf" TargetMode="External"/><Relationship Id="rId15" Type="http://schemas.openxmlformats.org/officeDocument/2006/relationships/hyperlink" Target="https://arxiv.org/pdf/1106.1813v1.pdf" TargetMode="External"/><Relationship Id="rId10" Type="http://schemas.openxmlformats.org/officeDocument/2006/relationships/hyperlink" Target="https://arxiv.org/pdf/2108.11515.pdf" TargetMode="External"/><Relationship Id="rId4" Type="http://schemas.openxmlformats.org/officeDocument/2006/relationships/hyperlink" Target="https://journalofbigdata.springeropen.com/track/pdf/10.1186/s40537-019-0197-0.pdf" TargetMode="External"/><Relationship Id="rId9" Type="http://schemas.openxmlformats.org/officeDocument/2006/relationships/hyperlink" Target="https://arxiv.org/pdf/1910.12795v1.pdf" TargetMode="External"/><Relationship Id="rId14" Type="http://schemas.openxmlformats.org/officeDocument/2006/relationships/hyperlink" Target="https://arxiv.org/pdf/1406.2661v1.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spreadsheets/d/18dryKGJ6NRSYIuocHYqNdCx8n_Iw8jgJ9b4LH_9jfwk/edit?usp=shar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llenavenkatasaiabhishek315621.invisionapp.com/freehand/Workflow-of-Final-Year-Project-bf8qzPg9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BC4794E-A4AC-42E1-A99F-469C912E0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C6429-CCA7-4558-AC07-76B8CB35CBFD}"/>
              </a:ext>
            </a:extLst>
          </p:cNvPr>
          <p:cNvSpPr>
            <a:spLocks noGrp="1"/>
          </p:cNvSpPr>
          <p:nvPr>
            <p:ph type="ctrTitle"/>
          </p:nvPr>
        </p:nvSpPr>
        <p:spPr>
          <a:xfrm>
            <a:off x="5951707" y="1751949"/>
            <a:ext cx="4664154" cy="3354102"/>
          </a:xfrm>
        </p:spPr>
        <p:txBody>
          <a:bodyPr>
            <a:noAutofit/>
          </a:bodyPr>
          <a:lstStyle/>
          <a:p>
            <a:pPr algn="ctr"/>
            <a:r>
              <a:rPr lang="en-US" sz="3600" b="1" dirty="0">
                <a:latin typeface="Arial Black" panose="020B0A04020102020204" pitchFamily="34" charset="0"/>
              </a:rPr>
              <a:t>Improving model </a:t>
            </a:r>
            <a:r>
              <a:rPr lang="en-US" sz="3600" b="1" dirty="0">
                <a:solidFill>
                  <a:schemeClr val="bg1"/>
                </a:solidFill>
                <a:latin typeface="Arial Black" panose="020B0A04020102020204" pitchFamily="34" charset="0"/>
              </a:rPr>
              <a:t>performance &amp; removing the </a:t>
            </a:r>
            <a:r>
              <a:rPr lang="en-US" sz="3600" b="1" dirty="0">
                <a:latin typeface="Arial Black" panose="020B0A04020102020204" pitchFamily="34" charset="0"/>
              </a:rPr>
              <a:t>class imbalance</a:t>
            </a:r>
            <a:br>
              <a:rPr lang="en-US" sz="3600" b="1" dirty="0">
                <a:solidFill>
                  <a:schemeClr val="bg1"/>
                </a:solidFill>
                <a:latin typeface="Arial Black" panose="020B0A04020102020204" pitchFamily="34" charset="0"/>
              </a:rPr>
            </a:br>
            <a:r>
              <a:rPr lang="en-US" sz="3600" b="1" dirty="0">
                <a:solidFill>
                  <a:schemeClr val="bg1"/>
                </a:solidFill>
                <a:latin typeface="Arial Black" panose="020B0A04020102020204" pitchFamily="34" charset="0"/>
              </a:rPr>
              <a:t>problem using </a:t>
            </a:r>
            <a:r>
              <a:rPr lang="en-US" sz="3600" b="1" dirty="0">
                <a:latin typeface="Arial Black" panose="020B0A04020102020204" pitchFamily="34" charset="0"/>
              </a:rPr>
              <a:t>Augmentation</a:t>
            </a:r>
            <a:endParaRPr lang="en-IN" sz="3600" b="1" dirty="0">
              <a:latin typeface="Arial Black" panose="020B0A04020102020204" pitchFamily="34" charset="0"/>
            </a:endParaRPr>
          </a:p>
        </p:txBody>
      </p:sp>
      <p:sp>
        <p:nvSpPr>
          <p:cNvPr id="137" name="Snip Diagonal Corner Rectangle 6">
            <a:extLst>
              <a:ext uri="{FF2B5EF4-FFF2-40B4-BE49-F238E27FC236}">
                <a16:creationId xmlns:a16="http://schemas.microsoft.com/office/drawing/2014/main" id="{798159DC-A6C4-4AA8-A82F-DF0678B9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ured black wood planks background">
            <a:extLst>
              <a:ext uri="{FF2B5EF4-FFF2-40B4-BE49-F238E27FC236}">
                <a16:creationId xmlns:a16="http://schemas.microsoft.com/office/drawing/2014/main" id="{94F91F1A-CADE-4E88-A7E4-715DD69E8867}"/>
              </a:ext>
            </a:extLst>
          </p:cNvPr>
          <p:cNvPicPr>
            <a:picLocks noChangeAspect="1"/>
          </p:cNvPicPr>
          <p:nvPr/>
        </p:nvPicPr>
        <p:blipFill rotWithShape="1">
          <a:blip r:embed="rId3" cstate="print"/>
          <a:srcRect t="8276" r="-3" b="21759"/>
          <a:stretch/>
        </p:blipFill>
        <p:spPr>
          <a:xfrm>
            <a:off x="784777" y="3513437"/>
            <a:ext cx="4809744" cy="2246151"/>
          </a:xfrm>
          <a:custGeom>
            <a:avLst/>
            <a:gdLst/>
            <a:ahLst/>
            <a:cxnLst/>
            <a:rect l="l" t="t" r="r" b="b"/>
            <a:pathLst>
              <a:path w="4809744" h="2246151">
                <a:moveTo>
                  <a:pt x="0" y="0"/>
                </a:moveTo>
                <a:lnTo>
                  <a:pt x="4809744" y="0"/>
                </a:lnTo>
                <a:lnTo>
                  <a:pt x="4809744" y="1767389"/>
                </a:lnTo>
                <a:lnTo>
                  <a:pt x="4330982" y="2246151"/>
                </a:lnTo>
                <a:lnTo>
                  <a:pt x="0" y="2246151"/>
                </a:lnTo>
                <a:close/>
              </a:path>
            </a:pathLst>
          </a:custGeom>
        </p:spPr>
      </p:pic>
      <p:grpSp>
        <p:nvGrpSpPr>
          <p:cNvPr id="139" name="Group 138">
            <a:extLst>
              <a:ext uri="{FF2B5EF4-FFF2-40B4-BE49-F238E27FC236}">
                <a16:creationId xmlns:a16="http://schemas.microsoft.com/office/drawing/2014/main" id="{313F1EA3-2BA1-4FF3-9B83-CE9C6C8D2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0" name="Straight Connector 139">
              <a:extLst>
                <a:ext uri="{FF2B5EF4-FFF2-40B4-BE49-F238E27FC236}">
                  <a16:creationId xmlns:a16="http://schemas.microsoft.com/office/drawing/2014/main" id="{518C902E-5109-4A69-9174-42EA8E794F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72BE8D63-622B-4B9D-A2EE-A837D22A6D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F8CD3F5D-A0D5-4035-9B35-6D30C0120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BF13DD18-75A1-4A3F-AB15-8F13748359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6D39B40C-106C-46CC-A106-B4D292469D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8" name="Subtitle 2">
            <a:extLst>
              <a:ext uri="{FF2B5EF4-FFF2-40B4-BE49-F238E27FC236}">
                <a16:creationId xmlns:a16="http://schemas.microsoft.com/office/drawing/2014/main" id="{63A52D39-8842-4C14-844C-91C8A62B66D6}"/>
              </a:ext>
            </a:extLst>
          </p:cNvPr>
          <p:cNvSpPr txBox="1">
            <a:spLocks/>
          </p:cNvSpPr>
          <p:nvPr/>
        </p:nvSpPr>
        <p:spPr>
          <a:xfrm>
            <a:off x="989407" y="3683002"/>
            <a:ext cx="4215681" cy="207658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lnSpc>
                <a:spcPts val="2400"/>
              </a:lnSpc>
            </a:pPr>
            <a:r>
              <a:rPr lang="en-IN" sz="3200" b="1" dirty="0">
                <a:solidFill>
                  <a:schemeClr val="tx1"/>
                </a:solidFill>
                <a:latin typeface="Calibri" panose="020F0502020204030204" pitchFamily="34" charset="0"/>
                <a:cs typeface="Calibri" panose="020F0502020204030204" pitchFamily="34" charset="0"/>
              </a:rPr>
              <a:t>Allena Venkata </a:t>
            </a:r>
          </a:p>
          <a:p>
            <a:pPr algn="ctr">
              <a:lnSpc>
                <a:spcPts val="2400"/>
              </a:lnSpc>
            </a:pPr>
            <a:r>
              <a:rPr lang="en-IN" sz="3200" b="1" dirty="0">
                <a:solidFill>
                  <a:schemeClr val="tx1"/>
                </a:solidFill>
                <a:latin typeface="Calibri" panose="020F0502020204030204" pitchFamily="34" charset="0"/>
                <a:cs typeface="Calibri" panose="020F0502020204030204" pitchFamily="34" charset="0"/>
              </a:rPr>
              <a:t>Sai Abhishek</a:t>
            </a:r>
          </a:p>
          <a:p>
            <a:pPr algn="ctr">
              <a:lnSpc>
                <a:spcPts val="1800"/>
              </a:lnSpc>
            </a:pPr>
            <a:endParaRPr lang="en-IN" sz="400" b="1" dirty="0">
              <a:solidFill>
                <a:schemeClr val="tx1"/>
              </a:solidFill>
              <a:latin typeface="Microsoft Tai Le" panose="020B0502040204020203" pitchFamily="34" charset="0"/>
              <a:cs typeface="Microsoft Tai Le" panose="020B0502040204020203" pitchFamily="34" charset="0"/>
            </a:endParaRPr>
          </a:p>
          <a:p>
            <a:pPr algn="ctr">
              <a:lnSpc>
                <a:spcPts val="1800"/>
              </a:lnSpc>
            </a:pPr>
            <a:r>
              <a:rPr lang="en-IN" sz="2000" b="1" dirty="0">
                <a:solidFill>
                  <a:schemeClr val="tx1"/>
                </a:solidFill>
                <a:latin typeface="Microsoft Tai Le" panose="020B0502040204020203" pitchFamily="34" charset="0"/>
                <a:cs typeface="Microsoft Tai Le" panose="020B0502040204020203" pitchFamily="34" charset="0"/>
              </a:rPr>
              <a:t>MTech Data Science </a:t>
            </a:r>
          </a:p>
          <a:p>
            <a:pPr algn="ctr">
              <a:lnSpc>
                <a:spcPts val="1800"/>
              </a:lnSpc>
              <a:spcAft>
                <a:spcPts val="800"/>
              </a:spcAft>
            </a:pPr>
            <a:r>
              <a:rPr lang="en-IN" sz="1600" b="1" dirty="0">
                <a:solidFill>
                  <a:schemeClr val="tx1"/>
                </a:solidFill>
                <a:latin typeface="Microsoft Tai Le" panose="020B0502040204020203" pitchFamily="34" charset="0"/>
                <a:ea typeface="Calibri" panose="020F0502020204030204" pitchFamily="34" charset="0"/>
                <a:cs typeface="Microsoft Tai Le" panose="020B0502040204020203" pitchFamily="34" charset="0"/>
              </a:rPr>
              <a:t>GITAM University, Visakhapatnam, India</a:t>
            </a:r>
            <a:endParaRPr lang="en-IN" sz="2000" b="1" dirty="0">
              <a:solidFill>
                <a:schemeClr val="tx1"/>
              </a:solidFill>
              <a:latin typeface="Microsoft Tai Le" panose="020B0502040204020203" pitchFamily="34" charset="0"/>
              <a:cs typeface="Microsoft Tai Le" panose="020B0502040204020203" pitchFamily="34" charset="0"/>
            </a:endParaRPr>
          </a:p>
        </p:txBody>
      </p:sp>
      <p:pic>
        <p:nvPicPr>
          <p:cNvPr id="1026" name="Picture 2">
            <a:extLst>
              <a:ext uri="{FF2B5EF4-FFF2-40B4-BE49-F238E27FC236}">
                <a16:creationId xmlns:a16="http://schemas.microsoft.com/office/drawing/2014/main" id="{8CF2D5FC-8DEF-40B0-9F87-7F3E7F5354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9395" y="670001"/>
            <a:ext cx="4606669" cy="27262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76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7" name="Rectangle 16">
            <a:extLst>
              <a:ext uri="{FF2B5EF4-FFF2-40B4-BE49-F238E27FC236}">
                <a16:creationId xmlns:a16="http://schemas.microsoft.com/office/drawing/2014/main" id="{0392160F-30B7-4465-8A19-68977E4AE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FD74A14A-ED9B-41E0-A071-0300D0A7E6D7}"/>
              </a:ext>
            </a:extLst>
          </p:cNvPr>
          <p:cNvPicPr>
            <a:picLocks noChangeAspect="1"/>
          </p:cNvPicPr>
          <p:nvPr/>
        </p:nvPicPr>
        <p:blipFill rotWithShape="1">
          <a:blip r:embed="rId2" cstate="print">
            <a:grayscl/>
          </a:blip>
          <a:srcRect/>
          <a:stretch/>
        </p:blipFill>
        <p:spPr>
          <a:xfrm>
            <a:off x="0" y="4100"/>
            <a:ext cx="12192000" cy="6858000"/>
          </a:xfrm>
          <a:custGeom>
            <a:avLst/>
            <a:gdLst/>
            <a:ahLst/>
            <a:cxnLst/>
            <a:rect l="l" t="t" r="r" b="b"/>
            <a:pathLst>
              <a:path w="12192000" h="6858000">
                <a:moveTo>
                  <a:pt x="0" y="0"/>
                </a:moveTo>
                <a:lnTo>
                  <a:pt x="12192000" y="0"/>
                </a:lnTo>
                <a:lnTo>
                  <a:pt x="12192000" y="4360335"/>
                </a:lnTo>
                <a:lnTo>
                  <a:pt x="9607053" y="6858000"/>
                </a:lnTo>
                <a:lnTo>
                  <a:pt x="0" y="6858000"/>
                </a:lnTo>
                <a:close/>
              </a:path>
            </a:pathLst>
          </a:custGeom>
        </p:spPr>
      </p:pic>
      <p:grpSp>
        <p:nvGrpSpPr>
          <p:cNvPr id="19" name="Group 18">
            <a:extLst>
              <a:ext uri="{FF2B5EF4-FFF2-40B4-BE49-F238E27FC236}">
                <a16:creationId xmlns:a16="http://schemas.microsoft.com/office/drawing/2014/main" id="{9C1AEAC6-74C1-4404-A024-D1CE7E981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97444" y="3629675"/>
            <a:ext cx="2981858" cy="3208867"/>
            <a:chOff x="9206969" y="2963333"/>
            <a:chExt cx="2981858" cy="3208867"/>
          </a:xfrm>
        </p:grpSpPr>
        <p:cxnSp>
          <p:nvCxnSpPr>
            <p:cNvPr id="20" name="Straight Connector 19">
              <a:extLst>
                <a:ext uri="{FF2B5EF4-FFF2-40B4-BE49-F238E27FC236}">
                  <a16:creationId xmlns:a16="http://schemas.microsoft.com/office/drawing/2014/main" id="{27A18122-B6D9-4581-A99D-EDA875C9C1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9EEB4CB-A704-4714-AFB5-3253600D0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A8D76B5-3DFA-4E0E-9756-E751A6B0DC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ABED0E1-D860-4493-B2D4-311F54DF96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A44A8A0-B44F-423F-9640-FA10CD18BF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5" name="Subtitle 29">
            <a:extLst>
              <a:ext uri="{FF2B5EF4-FFF2-40B4-BE49-F238E27FC236}">
                <a16:creationId xmlns:a16="http://schemas.microsoft.com/office/drawing/2014/main" id="{F63A6DFF-1EEE-46B7-97B7-C4C99BC57DBF}"/>
              </a:ext>
            </a:extLst>
          </p:cNvPr>
          <p:cNvSpPr txBox="1">
            <a:spLocks noGrp="1"/>
          </p:cNvSpPr>
          <p:nvPr>
            <p:ph type="title"/>
          </p:nvPr>
        </p:nvSpPr>
        <p:spPr>
          <a:xfrm>
            <a:off x="750783" y="498829"/>
            <a:ext cx="10756039" cy="16110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None/>
            </a:pPr>
            <a:r>
              <a:rPr lang="en-US" sz="6000" b="1" u="sng" cap="all" dirty="0">
                <a:solidFill>
                  <a:schemeClr val="bg1"/>
                </a:solidFill>
                <a:highlight>
                  <a:srgbClr val="FF00FF"/>
                </a:highlight>
                <a:latin typeface="Berlin Sans FB Demi" panose="020E0802020502020306" pitchFamily="34" charset="0"/>
                <a:ea typeface="+mj-ea"/>
                <a:cs typeface="+mj-cs"/>
              </a:rPr>
              <a:t>Augmentation </a:t>
            </a:r>
            <a:r>
              <a:rPr lang="en-US" sz="6000" b="1" u="sng" cap="all" dirty="0" err="1">
                <a:solidFill>
                  <a:schemeClr val="bg1"/>
                </a:solidFill>
                <a:highlight>
                  <a:srgbClr val="FF00FF"/>
                </a:highlight>
                <a:latin typeface="Berlin Sans FB Demi" panose="020E0802020502020306" pitchFamily="34" charset="0"/>
                <a:ea typeface="+mj-ea"/>
                <a:cs typeface="+mj-cs"/>
              </a:rPr>
              <a:t>LibrarIES</a:t>
            </a:r>
            <a:endParaRPr lang="en-US" sz="6000" b="1" u="sng" cap="all" dirty="0">
              <a:solidFill>
                <a:schemeClr val="bg1"/>
              </a:solidFill>
              <a:highlight>
                <a:srgbClr val="FF00FF"/>
              </a:highlight>
              <a:latin typeface="Berlin Sans FB Demi" panose="020E0802020502020306" pitchFamily="34" charset="0"/>
              <a:ea typeface="+mj-ea"/>
              <a:cs typeface="+mj-cs"/>
            </a:endParaRPr>
          </a:p>
        </p:txBody>
      </p:sp>
    </p:spTree>
    <p:extLst>
      <p:ext uri="{BB962C8B-B14F-4D97-AF65-F5344CB8AC3E}">
        <p14:creationId xmlns:p14="http://schemas.microsoft.com/office/powerpoint/2010/main" val="150760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93" y="611709"/>
            <a:ext cx="3144746" cy="30644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91" y="1403593"/>
            <a:ext cx="3274385" cy="51135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249" y="1845933"/>
            <a:ext cx="3167924" cy="467124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2867" y="3855308"/>
            <a:ext cx="2530398" cy="2730429"/>
          </a:xfrm>
          <a:prstGeom prst="rect">
            <a:avLst/>
          </a:prstGeom>
        </p:spPr>
      </p:pic>
      <p:sp>
        <p:nvSpPr>
          <p:cNvPr id="8" name="Subtitle 29">
            <a:extLst>
              <a:ext uri="{FF2B5EF4-FFF2-40B4-BE49-F238E27FC236}">
                <a16:creationId xmlns:a16="http://schemas.microsoft.com/office/drawing/2014/main" id="{F5779D2C-F777-4478-AA14-3F84F93437CB}"/>
              </a:ext>
            </a:extLst>
          </p:cNvPr>
          <p:cNvSpPr txBox="1">
            <a:spLocks/>
          </p:cNvSpPr>
          <p:nvPr/>
        </p:nvSpPr>
        <p:spPr>
          <a:xfrm>
            <a:off x="302664" y="700133"/>
            <a:ext cx="4681228" cy="435385"/>
          </a:xfrm>
          <a:prstGeom prst="rect">
            <a:avLst/>
          </a:prstGeom>
          <a:effectLst/>
        </p:spPr>
        <p:txBody>
          <a:bodyPr vert="horz" lIns="91440" tIns="45720" rIns="91440" bIns="45720" rtlCol="0" anchor="ctr">
            <a:normAutofit fontScale="5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en-US" sz="4000" b="1" i="0" u="sng" strike="noStrike" kern="1200" cap="none" spc="0" normalizeH="0" baseline="0" noProof="0" dirty="0">
                <a:ln w="3175" cmpd="sng">
                  <a:noFill/>
                </a:ln>
                <a:solidFill>
                  <a:prstClr val="black"/>
                </a:solidFill>
                <a:effectLst/>
                <a:uLnTx/>
                <a:uFillTx/>
                <a:latin typeface="Eras Bold ITC" panose="020B0907030504020204" pitchFamily="34" charset="0"/>
                <a:ea typeface="+mn-ea"/>
                <a:cs typeface="+mn-cs"/>
              </a:rPr>
              <a:t>Augmentation Techniques</a:t>
            </a:r>
            <a:endParaRPr kumimoji="0" lang="en-US" sz="4000" b="1" i="0" u="sng" strike="noStrike" kern="1200" cap="none" spc="0" normalizeH="0" baseline="0" noProof="0" dirty="0">
              <a:ln w="3175" cmpd="sng">
                <a:noFill/>
              </a:ln>
              <a:solidFill>
                <a:srgbClr val="76DBF4">
                  <a:lumMod val="40000"/>
                  <a:lumOff val="60000"/>
                </a:srgbClr>
              </a:solidFill>
              <a:effectLst/>
              <a:uLnTx/>
              <a:uFillTx/>
              <a:latin typeface="Eras Bold ITC" panose="020B0907030504020204" pitchFamily="34" charset="0"/>
              <a:ea typeface="+mn-ea"/>
              <a:cs typeface="+mn-cs"/>
            </a:endParaRPr>
          </a:p>
        </p:txBody>
      </p:sp>
    </p:spTree>
    <p:extLst>
      <p:ext uri="{BB962C8B-B14F-4D97-AF65-F5344CB8AC3E}">
        <p14:creationId xmlns:p14="http://schemas.microsoft.com/office/powerpoint/2010/main" val="266788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A0538F6E-D331-437D-8E13-08A444EA19EB}"/>
              </a:ext>
            </a:extLst>
          </p:cNvPr>
          <p:cNvSpPr txBox="1">
            <a:spLocks noGrp="1"/>
          </p:cNvSpPr>
          <p:nvPr>
            <p:ph type="title"/>
          </p:nvPr>
        </p:nvSpPr>
        <p:spPr>
          <a:xfrm>
            <a:off x="820285" y="619166"/>
            <a:ext cx="8910487" cy="1000510"/>
          </a:xfrm>
          <a:prstGeom prst="rect">
            <a:avLst/>
          </a:prstGeom>
        </p:spPr>
        <p:txBody>
          <a:bodyPr vert="horz" lIns="91440" tIns="45720" rIns="91440" bIns="45720" rtlCol="0" anchor="ctr">
            <a:normAutofit fontScale="9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4400" b="1" u="sng" dirty="0">
                <a:solidFill>
                  <a:srgbClr val="FFFF00"/>
                </a:solidFill>
                <a:latin typeface="Eras Bold ITC" panose="020B0907030504020204" pitchFamily="34" charset="0"/>
              </a:rPr>
              <a:t>Augmentation</a:t>
            </a:r>
            <a:r>
              <a:rPr lang="en-US" sz="4400" b="1" u="sng" dirty="0">
                <a:solidFill>
                  <a:schemeClr val="bg1"/>
                </a:solidFill>
                <a:latin typeface="Eras Bold ITC" panose="020B0907030504020204" pitchFamily="34" charset="0"/>
              </a:rPr>
              <a:t> Dataset </a:t>
            </a:r>
            <a:r>
              <a:rPr lang="en-US" sz="4400" b="1" u="sng" dirty="0">
                <a:solidFill>
                  <a:srgbClr val="FFFF00"/>
                </a:solidFill>
                <a:latin typeface="Eras Bold ITC" panose="020B0907030504020204" pitchFamily="34" charset="0"/>
              </a:rPr>
              <a:t>Creator</a:t>
            </a:r>
            <a:endParaRPr lang="en-US" sz="4000" b="1" u="sng" dirty="0">
              <a:solidFill>
                <a:schemeClr val="tx1"/>
              </a:solidFill>
            </a:endParaRPr>
          </a:p>
        </p:txBody>
      </p:sp>
      <p:pic>
        <p:nvPicPr>
          <p:cNvPr id="3" name="Picture 2">
            <a:extLst>
              <a:ext uri="{FF2B5EF4-FFF2-40B4-BE49-F238E27FC236}">
                <a16:creationId xmlns:a16="http://schemas.microsoft.com/office/drawing/2014/main" id="{860625D3-CB57-4B3E-957A-E0DBB73E1890}"/>
              </a:ext>
            </a:extLst>
          </p:cNvPr>
          <p:cNvPicPr>
            <a:picLocks noChangeAspect="1"/>
          </p:cNvPicPr>
          <p:nvPr/>
        </p:nvPicPr>
        <p:blipFill>
          <a:blip r:embed="rId2" cstate="print"/>
          <a:stretch>
            <a:fillRect/>
          </a:stretch>
        </p:blipFill>
        <p:spPr>
          <a:xfrm>
            <a:off x="766782" y="1758875"/>
            <a:ext cx="10237946" cy="44438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9941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A0538F6E-D331-437D-8E13-08A444EA19EB}"/>
              </a:ext>
            </a:extLst>
          </p:cNvPr>
          <p:cNvSpPr txBox="1">
            <a:spLocks noGrp="1"/>
          </p:cNvSpPr>
          <p:nvPr>
            <p:ph type="title"/>
          </p:nvPr>
        </p:nvSpPr>
        <p:spPr>
          <a:xfrm>
            <a:off x="594001" y="159919"/>
            <a:ext cx="10756039" cy="16110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None/>
            </a:pPr>
            <a:r>
              <a:rPr lang="en-US" sz="5400" b="1" u="sng" cap="all" dirty="0">
                <a:solidFill>
                  <a:schemeClr val="accent5"/>
                </a:solidFill>
                <a:latin typeface="Berlin Sans FB Demi" panose="020E0802020502020306" pitchFamily="34" charset="0"/>
                <a:ea typeface="+mj-ea"/>
                <a:cs typeface="+mj-cs"/>
              </a:rPr>
              <a:t>model used &amp; Architecture </a:t>
            </a:r>
          </a:p>
        </p:txBody>
      </p:sp>
      <p:sp>
        <p:nvSpPr>
          <p:cNvPr id="7" name="Subtitle 29">
            <a:extLst>
              <a:ext uri="{FF2B5EF4-FFF2-40B4-BE49-F238E27FC236}">
                <a16:creationId xmlns:a16="http://schemas.microsoft.com/office/drawing/2014/main" id="{064461A5-3AF3-4871-8581-92D846697F07}"/>
              </a:ext>
            </a:extLst>
          </p:cNvPr>
          <p:cNvSpPr txBox="1">
            <a:spLocks/>
          </p:cNvSpPr>
          <p:nvPr/>
        </p:nvSpPr>
        <p:spPr>
          <a:xfrm>
            <a:off x="639869" y="1243453"/>
            <a:ext cx="8910487" cy="1000510"/>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rgbClr val="FFFF00"/>
                </a:solidFill>
                <a:latin typeface="Eras Bold ITC" panose="020B0907030504020204" pitchFamily="34" charset="0"/>
              </a:rPr>
              <a:t>RESNET18</a:t>
            </a:r>
            <a:endParaRPr lang="en-US" sz="3600" b="1" u="sng" dirty="0">
              <a:solidFill>
                <a:schemeClr val="tx1"/>
              </a:solidFill>
            </a:endParaRPr>
          </a:p>
        </p:txBody>
      </p:sp>
      <p:sp>
        <p:nvSpPr>
          <p:cNvPr id="36" name="TextBox 35">
            <a:extLst>
              <a:ext uri="{FF2B5EF4-FFF2-40B4-BE49-F238E27FC236}">
                <a16:creationId xmlns:a16="http://schemas.microsoft.com/office/drawing/2014/main" id="{99701110-1622-492C-8005-7A9400AACF58}"/>
              </a:ext>
            </a:extLst>
          </p:cNvPr>
          <p:cNvSpPr txBox="1"/>
          <p:nvPr/>
        </p:nvSpPr>
        <p:spPr>
          <a:xfrm>
            <a:off x="594000" y="2097563"/>
            <a:ext cx="9598577" cy="4524315"/>
          </a:xfrm>
          <a:prstGeom prst="rect">
            <a:avLst/>
          </a:prstGeom>
          <a:noFill/>
          <a:effectLst/>
        </p:spPr>
        <p:txBody>
          <a:bodyPr wrap="square">
            <a:spAutoFit/>
          </a:bodyPr>
          <a:lstStyle/>
          <a:p>
            <a:pPr marL="285750" indent="-285750">
              <a:buFont typeface="Wingdings" panose="05000000000000000000" pitchFamily="2" charset="2"/>
              <a:buChar char="q"/>
            </a:pPr>
            <a:r>
              <a:rPr lang="en-US" b="1" dirty="0"/>
              <a:t>X is input, Y is output , Y=F(X). The logic behind RESNET is to make Input=Output</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If we make F(X)=0, then it is easy for us to make input = output</a:t>
            </a:r>
            <a:br>
              <a:rPr lang="en-US" b="1" dirty="0"/>
            </a:br>
            <a:r>
              <a:rPr lang="en-US" b="1" dirty="0"/>
              <a:t>Y=F(X)+X</a:t>
            </a:r>
            <a:br>
              <a:rPr lang="en-US" b="1" dirty="0"/>
            </a:br>
            <a:r>
              <a:rPr lang="en-US" b="1" dirty="0"/>
              <a:t>Y=X+0</a:t>
            </a:r>
            <a:br>
              <a:rPr lang="en-US" b="1" dirty="0"/>
            </a:br>
            <a:r>
              <a:rPr lang="en-US" b="1" dirty="0"/>
              <a:t>Y=X</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In normal networks we learn from Y but in Residual network we learn from F(X) and our target is to make F(X)=0 then only we can make input=output</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RESNET 1</a:t>
            </a:r>
            <a:r>
              <a:rPr lang="en-US" b="1" baseline="30000" dirty="0"/>
              <a:t>st</a:t>
            </a:r>
            <a:r>
              <a:rPr lang="en-US" b="1" dirty="0"/>
              <a:t> introduced the concept of skip connection.</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Here, we add the original input to the output of the convolutional block</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It has 18 layers</a:t>
            </a:r>
          </a:p>
          <a:p>
            <a:pPr marL="285750" indent="-285750">
              <a:buFont typeface="Wingdings" panose="05000000000000000000" pitchFamily="2" charset="2"/>
              <a:buChar char="q"/>
            </a:pPr>
            <a:endParaRPr lang="en-US" b="1" dirty="0"/>
          </a:p>
        </p:txBody>
      </p:sp>
      <p:sp>
        <p:nvSpPr>
          <p:cNvPr id="37" name="Subtitle 29">
            <a:extLst>
              <a:ext uri="{FF2B5EF4-FFF2-40B4-BE49-F238E27FC236}">
                <a16:creationId xmlns:a16="http://schemas.microsoft.com/office/drawing/2014/main" id="{169B3B7B-6223-49B4-909D-57D4E33F1056}"/>
              </a:ext>
            </a:extLst>
          </p:cNvPr>
          <p:cNvSpPr txBox="1">
            <a:spLocks/>
          </p:cNvSpPr>
          <p:nvPr/>
        </p:nvSpPr>
        <p:spPr>
          <a:xfrm>
            <a:off x="594000" y="159919"/>
            <a:ext cx="10756039" cy="161102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a:solidFill>
                  <a:schemeClr val="accent5"/>
                </a:solidFill>
                <a:latin typeface="Berlin Sans FB Demi" panose="020E0802020502020306" pitchFamily="34" charset="0"/>
                <a:ea typeface="+mj-ea"/>
                <a:cs typeface="+mj-cs"/>
              </a:rPr>
              <a:t>model used &amp; Architecture </a:t>
            </a:r>
            <a:endParaRPr lang="en-US" sz="5400" b="1" u="sng" cap="all" dirty="0">
              <a:solidFill>
                <a:schemeClr val="accent5"/>
              </a:solidFill>
              <a:latin typeface="Berlin Sans FB Demi" panose="020E0802020502020306" pitchFamily="34" charset="0"/>
              <a:ea typeface="+mj-ea"/>
              <a:cs typeface="+mj-cs"/>
            </a:endParaRPr>
          </a:p>
        </p:txBody>
      </p:sp>
    </p:spTree>
    <p:extLst>
      <p:ext uri="{BB962C8B-B14F-4D97-AF65-F5344CB8AC3E}">
        <p14:creationId xmlns:p14="http://schemas.microsoft.com/office/powerpoint/2010/main" val="3263154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C152077-984A-4612-B0E1-251C62EB15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05450BA-2A87-4847-A5A0-E7D9605572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16F9ADA-A824-456A-9728-D5BFFE04D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3034157-938C-45F5-8DCA-208D22E5B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369327A-A6C5-4293-80D1-DECEBA3F5F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9753EEC9-11A6-4AF8-8CC6-192BB9C99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FE6C2-07DA-4B65-AE88-3AC15B1A7A9A}"/>
              </a:ext>
            </a:extLst>
          </p:cNvPr>
          <p:cNvSpPr>
            <a:spLocks noGrp="1"/>
          </p:cNvSpPr>
          <p:nvPr>
            <p:ph type="title"/>
          </p:nvPr>
        </p:nvSpPr>
        <p:spPr>
          <a:xfrm>
            <a:off x="4590430" y="423868"/>
            <a:ext cx="6939587"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SKIP CONNECTION</a:t>
            </a:r>
          </a:p>
        </p:txBody>
      </p:sp>
      <p:sp>
        <p:nvSpPr>
          <p:cNvPr id="38" name="Snip Diagonal Corner Rectangle 6">
            <a:extLst>
              <a:ext uri="{FF2B5EF4-FFF2-40B4-BE49-F238E27FC236}">
                <a16:creationId xmlns:a16="http://schemas.microsoft.com/office/drawing/2014/main" id="{3B19AD3C-A1FC-4D60-ACF3-207B49A9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C68EBEB-2249-4796-AEA5-AFA11DCCDCD4}"/>
              </a:ext>
            </a:extLst>
          </p:cNvPr>
          <p:cNvPicPr>
            <a:picLocks noChangeAspect="1"/>
          </p:cNvPicPr>
          <p:nvPr/>
        </p:nvPicPr>
        <p:blipFill rotWithShape="1">
          <a:blip r:embed="rId2" cstate="print"/>
          <a:srcRect l="14111" r="23072"/>
          <a:stretch/>
        </p:blipFill>
        <p:spPr>
          <a:xfrm>
            <a:off x="800558" y="786118"/>
            <a:ext cx="3337560" cy="2404227"/>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9" name="Picture 8" descr="Diagram&#10;&#10;Description automatically generated">
            <a:extLst>
              <a:ext uri="{FF2B5EF4-FFF2-40B4-BE49-F238E27FC236}">
                <a16:creationId xmlns:a16="http://schemas.microsoft.com/office/drawing/2014/main" id="{D7797776-F612-47C6-9C1D-E37FD8AC42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4" r="17768"/>
          <a:stretch/>
        </p:blipFill>
        <p:spPr>
          <a:xfrm>
            <a:off x="800558" y="3344575"/>
            <a:ext cx="3337560" cy="2397590"/>
          </a:xfrm>
          <a:custGeom>
            <a:avLst/>
            <a:gdLst/>
            <a:ahLst/>
            <a:cxnLst/>
            <a:rect l="l" t="t" r="r" b="b"/>
            <a:pathLst>
              <a:path w="3337560" h="2397590">
                <a:moveTo>
                  <a:pt x="0" y="0"/>
                </a:moveTo>
                <a:lnTo>
                  <a:pt x="3337560" y="0"/>
                </a:lnTo>
                <a:lnTo>
                  <a:pt x="3337560" y="2013170"/>
                </a:lnTo>
                <a:lnTo>
                  <a:pt x="2953140" y="2397590"/>
                </a:lnTo>
                <a:lnTo>
                  <a:pt x="0" y="2397590"/>
                </a:lnTo>
                <a:close/>
              </a:path>
            </a:pathLst>
          </a:custGeom>
          <a:solidFill>
            <a:srgbClr val="FFFFFF">
              <a:shade val="85000"/>
            </a:srgbClr>
          </a:solidFill>
        </p:spPr>
      </p:pic>
      <p:grpSp>
        <p:nvGrpSpPr>
          <p:cNvPr id="40" name="Group 39">
            <a:extLst>
              <a:ext uri="{FF2B5EF4-FFF2-40B4-BE49-F238E27FC236}">
                <a16:creationId xmlns:a16="http://schemas.microsoft.com/office/drawing/2014/main" id="{DF8C2EEE-638D-4787-8323-FEC25CABF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1" name="Straight Connector 40">
              <a:extLst>
                <a:ext uri="{FF2B5EF4-FFF2-40B4-BE49-F238E27FC236}">
                  <a16:creationId xmlns:a16="http://schemas.microsoft.com/office/drawing/2014/main" id="{02CEBEB3-E2B8-4AE2-81D2-D7A5AB6A0D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502E42F2-3235-45FE-918D-51901312E7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F787C97-A753-4107-935A-0458D22804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920452A-3AC9-429C-95A9-2EF478DBC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5539339-0952-41FE-ADA1-795FEAD23A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5" name="TextBox 34">
            <a:extLst>
              <a:ext uri="{FF2B5EF4-FFF2-40B4-BE49-F238E27FC236}">
                <a16:creationId xmlns:a16="http://schemas.microsoft.com/office/drawing/2014/main" id="{83A878D2-0BFA-4C85-B563-CFDC27E39EC2}"/>
              </a:ext>
            </a:extLst>
          </p:cNvPr>
          <p:cNvSpPr txBox="1"/>
          <p:nvPr/>
        </p:nvSpPr>
        <p:spPr>
          <a:xfrm>
            <a:off x="4590430" y="1456836"/>
            <a:ext cx="6103144" cy="3170099"/>
          </a:xfrm>
          <a:prstGeom prst="rect">
            <a:avLst/>
          </a:prstGeom>
          <a:noFill/>
          <a:effectLst/>
        </p:spPr>
        <p:txBody>
          <a:bodyPr wrap="square">
            <a:spAutoFit/>
          </a:bodyPr>
          <a:lstStyle/>
          <a:p>
            <a:r>
              <a:rPr lang="en-US" sz="1600" b="1" dirty="0"/>
              <a:t>Why is the </a:t>
            </a:r>
            <a:r>
              <a:rPr lang="en-US" sz="1600" b="1" dirty="0" err="1"/>
              <a:t>relu</a:t>
            </a:r>
            <a:r>
              <a:rPr lang="en-US" sz="1600" b="1" dirty="0"/>
              <a:t> applied after adding the skip connection?</a:t>
            </a:r>
          </a:p>
          <a:p>
            <a:endParaRPr lang="en-US" sz="1200" dirty="0"/>
          </a:p>
          <a:p>
            <a:pPr marL="171450" indent="-171450">
              <a:buFont typeface="Wingdings" panose="05000000000000000000" pitchFamily="2" charset="2"/>
              <a:buChar char="q"/>
            </a:pPr>
            <a:r>
              <a:rPr lang="en-US" sz="1200" b="1" dirty="0"/>
              <a:t>If we had performed </a:t>
            </a:r>
            <a:r>
              <a:rPr lang="en-US" sz="1200" b="1" dirty="0" err="1"/>
              <a:t>relu</a:t>
            </a:r>
            <a:r>
              <a:rPr lang="en-US" sz="1200" b="1" dirty="0"/>
              <a:t> before addition, then the residues will all be positives or zero. Only positive increments to the identity are learnt, which significantly reduces the learning capacity.</a:t>
            </a:r>
          </a:p>
          <a:p>
            <a:pPr marL="171450" indent="-171450">
              <a:buFont typeface="Wingdings" panose="05000000000000000000" pitchFamily="2" charset="2"/>
              <a:buChar char="q"/>
            </a:pPr>
            <a:endParaRPr lang="en-US" sz="1200" b="1" dirty="0"/>
          </a:p>
          <a:p>
            <a:pPr marL="171450" indent="-171450">
              <a:buFont typeface="Wingdings" panose="05000000000000000000" pitchFamily="2" charset="2"/>
              <a:buChar char="q"/>
            </a:pPr>
            <a:r>
              <a:rPr lang="en-US" sz="1200" b="1" dirty="0"/>
              <a:t>For example in the sin function, sin(3π/2) = -1, which would need negative residue.</a:t>
            </a:r>
          </a:p>
          <a:p>
            <a:pPr marL="171450" indent="-171450">
              <a:buFont typeface="Wingdings" panose="05000000000000000000" pitchFamily="2" charset="2"/>
              <a:buChar char="q"/>
            </a:pPr>
            <a:endParaRPr lang="en-US" sz="1200" b="1" dirty="0"/>
          </a:p>
          <a:p>
            <a:pPr marL="171450" indent="-171450">
              <a:buFont typeface="Wingdings" panose="05000000000000000000" pitchFamily="2" charset="2"/>
              <a:buChar char="q"/>
            </a:pPr>
            <a:r>
              <a:rPr lang="en-US" sz="1200" b="1" dirty="0"/>
              <a:t>Similarly, using sigmoid will also be disadvantageous, because it produces residues only within 0 to 1.</a:t>
            </a:r>
          </a:p>
          <a:p>
            <a:endParaRPr lang="en-US" sz="1200" dirty="0"/>
          </a:p>
          <a:p>
            <a:r>
              <a:rPr lang="en-US" sz="1200" dirty="0"/>
              <a:t>===============================================================</a:t>
            </a:r>
          </a:p>
          <a:p>
            <a:endParaRPr lang="en-US" sz="1200" dirty="0"/>
          </a:p>
          <a:p>
            <a:r>
              <a:rPr lang="en-US" sz="1600" b="1" dirty="0"/>
              <a:t>Why are there two weight layers in one residual block?</a:t>
            </a:r>
          </a:p>
          <a:p>
            <a:endParaRPr lang="en-US" sz="1200" dirty="0"/>
          </a:p>
        </p:txBody>
      </p:sp>
      <p:sp>
        <p:nvSpPr>
          <p:cNvPr id="39" name="TextBox 38">
            <a:extLst>
              <a:ext uri="{FF2B5EF4-FFF2-40B4-BE49-F238E27FC236}">
                <a16:creationId xmlns:a16="http://schemas.microsoft.com/office/drawing/2014/main" id="{C1C3B9B2-559A-49DD-A10C-EA7CCB4F3F68}"/>
              </a:ext>
            </a:extLst>
          </p:cNvPr>
          <p:cNvSpPr txBox="1"/>
          <p:nvPr/>
        </p:nvSpPr>
        <p:spPr>
          <a:xfrm>
            <a:off x="4645064" y="4455783"/>
            <a:ext cx="4709546" cy="1754326"/>
          </a:xfrm>
          <a:prstGeom prst="rect">
            <a:avLst/>
          </a:prstGeom>
          <a:noFill/>
          <a:effectLst/>
        </p:spPr>
        <p:txBody>
          <a:bodyPr wrap="square">
            <a:spAutoFit/>
          </a:bodyPr>
          <a:lstStyle/>
          <a:p>
            <a:pPr marL="171450" indent="-171450">
              <a:buFont typeface="Wingdings" panose="05000000000000000000" pitchFamily="2" charset="2"/>
              <a:buChar char="q"/>
            </a:pPr>
            <a:r>
              <a:rPr lang="en-US" sz="1200" b="1" dirty="0"/>
              <a:t>if we had used a single weight layer, adding skip connection before </a:t>
            </a:r>
            <a:r>
              <a:rPr lang="en-US" sz="1200" b="1" dirty="0" err="1"/>
              <a:t>relu</a:t>
            </a:r>
            <a:r>
              <a:rPr lang="en-US" sz="1200" b="1" dirty="0"/>
              <a:t>, gives F(x) = </a:t>
            </a:r>
            <a:r>
              <a:rPr lang="en-US" sz="1200" b="1" dirty="0" err="1"/>
              <a:t>Wx+x</a:t>
            </a:r>
            <a:r>
              <a:rPr lang="en-US" sz="1200" b="1" dirty="0"/>
              <a:t>, which is a simple linear function.</a:t>
            </a:r>
          </a:p>
          <a:p>
            <a:pPr marL="171450" indent="-171450">
              <a:buFont typeface="Wingdings" panose="05000000000000000000" pitchFamily="2" charset="2"/>
              <a:buChar char="q"/>
            </a:pPr>
            <a:endParaRPr lang="en-US" sz="1200" b="1" dirty="0"/>
          </a:p>
          <a:p>
            <a:pPr marL="171450" indent="-171450">
              <a:buFont typeface="Wingdings" panose="05000000000000000000" pitchFamily="2" charset="2"/>
              <a:buChar char="q"/>
            </a:pPr>
            <a:r>
              <a:rPr lang="en-US" sz="1200" b="1" dirty="0"/>
              <a:t>This is equivalent to just a single weight layer and there is no point in adding skip connection.</a:t>
            </a:r>
          </a:p>
          <a:p>
            <a:pPr marL="171450" indent="-171450">
              <a:buFont typeface="Wingdings" panose="05000000000000000000" pitchFamily="2" charset="2"/>
              <a:buChar char="q"/>
            </a:pPr>
            <a:endParaRPr lang="en-US" sz="1200" b="1" dirty="0"/>
          </a:p>
          <a:p>
            <a:pPr marL="171450" indent="-171450">
              <a:buFont typeface="Wingdings" panose="05000000000000000000" pitchFamily="2" charset="2"/>
              <a:buChar char="q"/>
            </a:pPr>
            <a:r>
              <a:rPr lang="en-US" sz="1200" b="1" dirty="0"/>
              <a:t>So we need at least one non-linearity before adding skip connection, which is achieved by using two layers.</a:t>
            </a:r>
          </a:p>
        </p:txBody>
      </p:sp>
    </p:spTree>
    <p:extLst>
      <p:ext uri="{BB962C8B-B14F-4D97-AF65-F5344CB8AC3E}">
        <p14:creationId xmlns:p14="http://schemas.microsoft.com/office/powerpoint/2010/main" val="4162194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4469D564-95BC-4F1F-8B10-2476DE0FA9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233" r="-2" b="5836"/>
          <a:stretch/>
        </p:blipFill>
        <p:spPr>
          <a:xfrm>
            <a:off x="243538" y="1183956"/>
            <a:ext cx="5048595" cy="4006352"/>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9093" y="374469"/>
            <a:ext cx="2871567" cy="61134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Diagram&#10;&#10;Description automatically generated">
            <a:extLst>
              <a:ext uri="{FF2B5EF4-FFF2-40B4-BE49-F238E27FC236}">
                <a16:creationId xmlns:a16="http://schemas.microsoft.com/office/drawing/2014/main" id="{E5E4E9DB-D66F-4F84-8342-8FD8DDF01D7E}"/>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 r="46344" b="7625"/>
          <a:stretch/>
        </p:blipFill>
        <p:spPr>
          <a:xfrm rot="5400000">
            <a:off x="5297588" y="826885"/>
            <a:ext cx="3013826" cy="2583952"/>
          </a:xfrm>
          <a:prstGeom prst="rect">
            <a:avLst/>
          </a:prstGeom>
        </p:spPr>
      </p:pic>
      <p:pic>
        <p:nvPicPr>
          <p:cNvPr id="9" name="Picture 8" descr="Diagram&#10;&#10;Description automatically generated">
            <a:extLst>
              <a:ext uri="{FF2B5EF4-FFF2-40B4-BE49-F238E27FC236}">
                <a16:creationId xmlns:a16="http://schemas.microsoft.com/office/drawing/2014/main" id="{52D79C6C-C03F-4E40-A9C5-F188186315E8}"/>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46302" t="161" r="41" b="11783"/>
          <a:stretch/>
        </p:blipFill>
        <p:spPr>
          <a:xfrm rot="5400000">
            <a:off x="5326638" y="3504331"/>
            <a:ext cx="3057934" cy="2481745"/>
          </a:xfrm>
          <a:prstGeom prst="rect">
            <a:avLst/>
          </a:prstGeom>
        </p:spPr>
      </p:pic>
    </p:spTree>
    <p:extLst>
      <p:ext uri="{BB962C8B-B14F-4D97-AF65-F5344CB8AC3E}">
        <p14:creationId xmlns:p14="http://schemas.microsoft.com/office/powerpoint/2010/main" val="3122158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5" name="Rectangle 54">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66A33525-FF83-40CC-AE10-23BBF8A9E4F9}"/>
              </a:ext>
            </a:extLst>
          </p:cNvPr>
          <p:cNvSpPr>
            <a:spLocks noGrp="1"/>
          </p:cNvSpPr>
          <p:nvPr>
            <p:ph type="title"/>
          </p:nvPr>
        </p:nvSpPr>
        <p:spPr>
          <a:xfrm>
            <a:off x="639359" y="4111585"/>
            <a:ext cx="9552558" cy="1233251"/>
          </a:xfrm>
        </p:spPr>
        <p:txBody>
          <a:bodyPr vert="horz" lIns="91440" tIns="45720" rIns="91440" bIns="45720" rtlCol="0" anchor="b">
            <a:normAutofit/>
          </a:bodyPr>
          <a:lstStyle/>
          <a:p>
            <a:r>
              <a:rPr lang="en-US" sz="4800" b="1" u="sng" dirty="0">
                <a:latin typeface="Berlin Sans FB Demi" panose="020E0802020502020306" pitchFamily="34" charset="0"/>
              </a:rPr>
              <a:t>Convolution Operation</a:t>
            </a:r>
          </a:p>
        </p:txBody>
      </p:sp>
      <p:grpSp>
        <p:nvGrpSpPr>
          <p:cNvPr id="57" name="Group 56">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8" name="Straight Connector 57">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4"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31BE94C0-F47E-49CB-8E9A-409BF33106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 b="5829"/>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
        <p:nvSpPr>
          <p:cNvPr id="41" name="TextBox 40">
            <a:extLst>
              <a:ext uri="{FF2B5EF4-FFF2-40B4-BE49-F238E27FC236}">
                <a16:creationId xmlns:a16="http://schemas.microsoft.com/office/drawing/2014/main" id="{557911AC-2767-41AF-9848-10AE488BF913}"/>
              </a:ext>
            </a:extLst>
          </p:cNvPr>
          <p:cNvSpPr txBox="1"/>
          <p:nvPr/>
        </p:nvSpPr>
        <p:spPr>
          <a:xfrm>
            <a:off x="756046" y="5415251"/>
            <a:ext cx="8190573" cy="870688"/>
          </a:xfrm>
          <a:prstGeom prst="rect">
            <a:avLst/>
          </a:prstGeom>
          <a:noFill/>
          <a:effectLst/>
        </p:spPr>
        <p:txBody>
          <a:bodyPr wrap="square">
            <a:spAutoFit/>
          </a:bodyPr>
          <a:lstStyle/>
          <a:p>
            <a:pPr>
              <a:lnSpc>
                <a:spcPct val="150000"/>
              </a:lnSpc>
            </a:pPr>
            <a:r>
              <a:rPr lang="en-IN" b="1" dirty="0">
                <a:cs typeface="Times New Roman" panose="02020603050405020304" pitchFamily="18" charset="0"/>
              </a:rPr>
              <a:t>We do e</a:t>
            </a:r>
            <a:r>
              <a:rPr lang="en-IN" sz="1800" b="1" dirty="0">
                <a:cs typeface="Times New Roman" panose="02020603050405020304" pitchFamily="18" charset="0"/>
              </a:rPr>
              <a:t>lementwise multiplication using a kernel on the input image &amp; it is used for feature extraction.</a:t>
            </a:r>
          </a:p>
        </p:txBody>
      </p:sp>
    </p:spTree>
    <p:extLst>
      <p:ext uri="{BB962C8B-B14F-4D97-AF65-F5344CB8AC3E}">
        <p14:creationId xmlns:p14="http://schemas.microsoft.com/office/powerpoint/2010/main" val="428148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43ACF1-75D2-437D-8514-4FA3C0157A60}"/>
              </a:ext>
            </a:extLst>
          </p:cNvPr>
          <p:cNvSpPr>
            <a:spLocks noGrp="1"/>
          </p:cNvSpPr>
          <p:nvPr>
            <p:ph type="title"/>
          </p:nvPr>
        </p:nvSpPr>
        <p:spPr>
          <a:xfrm>
            <a:off x="1060327" y="358206"/>
            <a:ext cx="9639921"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BATCH NORMALIZATION</a:t>
            </a:r>
          </a:p>
        </p:txBody>
      </p:sp>
      <p:sp>
        <p:nvSpPr>
          <p:cNvPr id="5" name="TextBox 4">
            <a:extLst>
              <a:ext uri="{FF2B5EF4-FFF2-40B4-BE49-F238E27FC236}">
                <a16:creationId xmlns:a16="http://schemas.microsoft.com/office/drawing/2014/main" id="{11C77805-EE6A-4CB6-8213-8DCEDBB9D586}"/>
              </a:ext>
            </a:extLst>
          </p:cNvPr>
          <p:cNvSpPr txBox="1"/>
          <p:nvPr/>
        </p:nvSpPr>
        <p:spPr>
          <a:xfrm>
            <a:off x="822144" y="1495132"/>
            <a:ext cx="10263868" cy="2554545"/>
          </a:xfrm>
          <a:prstGeom prst="rect">
            <a:avLst/>
          </a:prstGeom>
          <a:noFill/>
          <a:effectLst/>
        </p:spPr>
        <p:txBody>
          <a:bodyPr wrap="square">
            <a:spAutoFit/>
          </a:bodyPr>
          <a:lstStyle/>
          <a:p>
            <a:pPr marL="171450" indent="-171450" algn="just">
              <a:buFont typeface="Wingdings" panose="05000000000000000000" pitchFamily="2" charset="2"/>
              <a:buChar char="q"/>
            </a:pPr>
            <a:r>
              <a:rPr lang="en-US" sz="1600" b="1" dirty="0"/>
              <a:t>For training very deep neural networks</a:t>
            </a:r>
          </a:p>
          <a:p>
            <a:pPr marL="171450" indent="-171450" algn="just">
              <a:buFont typeface="Wingdings" panose="05000000000000000000" pitchFamily="2" charset="2"/>
              <a:buChar char="q"/>
            </a:pPr>
            <a:endParaRPr lang="en-US" sz="1600" b="1" dirty="0"/>
          </a:p>
          <a:p>
            <a:pPr marL="171450" indent="-171450" algn="just">
              <a:buFont typeface="Wingdings" panose="05000000000000000000" pitchFamily="2" charset="2"/>
              <a:buChar char="q"/>
            </a:pPr>
            <a:r>
              <a:rPr lang="en-US" sz="1600" b="1" dirty="0"/>
              <a:t> the network to do learning more independently. </a:t>
            </a:r>
          </a:p>
          <a:p>
            <a:pPr marL="171450" indent="-171450" algn="just">
              <a:buFont typeface="Wingdings" panose="05000000000000000000" pitchFamily="2" charset="2"/>
              <a:buChar char="q"/>
            </a:pPr>
            <a:endParaRPr lang="en-US" sz="1600" b="1" dirty="0"/>
          </a:p>
          <a:p>
            <a:pPr marL="171450" indent="-171450" algn="just">
              <a:buFont typeface="Wingdings" panose="05000000000000000000" pitchFamily="2" charset="2"/>
              <a:buChar char="q"/>
            </a:pPr>
            <a:r>
              <a:rPr lang="en-US" sz="1600" b="1" dirty="0"/>
              <a:t>normalize the output of the previous layers before passing them on as the input of the next hidden layer</a:t>
            </a:r>
            <a:r>
              <a:rPr lang="en-US" sz="1600" dirty="0"/>
              <a:t>. </a:t>
            </a:r>
          </a:p>
          <a:p>
            <a:pPr marL="171450" indent="-171450" algn="just">
              <a:buFont typeface="Wingdings" panose="05000000000000000000" pitchFamily="2" charset="2"/>
              <a:buChar char="q"/>
            </a:pPr>
            <a:endParaRPr lang="en-US" sz="1600" b="1" dirty="0"/>
          </a:p>
          <a:p>
            <a:pPr marL="171450" indent="-171450" algn="just">
              <a:buFont typeface="Wingdings" panose="05000000000000000000" pitchFamily="2" charset="2"/>
              <a:buChar char="q"/>
            </a:pPr>
            <a:r>
              <a:rPr lang="en-US" sz="1600" b="1" dirty="0"/>
              <a:t> Stabilizes the learning process </a:t>
            </a:r>
          </a:p>
          <a:p>
            <a:pPr marL="171450" indent="-171450" algn="just">
              <a:buFont typeface="Wingdings" panose="05000000000000000000" pitchFamily="2" charset="2"/>
              <a:buChar char="q"/>
            </a:pPr>
            <a:endParaRPr lang="en-US" sz="1600" b="1" dirty="0"/>
          </a:p>
          <a:p>
            <a:pPr marL="171450" indent="-171450" algn="just">
              <a:buFont typeface="Wingdings" panose="05000000000000000000" pitchFamily="2" charset="2"/>
              <a:buChar char="q"/>
            </a:pPr>
            <a:r>
              <a:rPr lang="en-US" sz="1600" b="1" dirty="0"/>
              <a:t> Reduces the number of training epochs required to train deep networks.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3726" r="13751"/>
          <a:stretch/>
        </p:blipFill>
        <p:spPr>
          <a:xfrm>
            <a:off x="6072827" y="4470498"/>
            <a:ext cx="4627421" cy="200079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4058" r="11149"/>
          <a:stretch/>
        </p:blipFill>
        <p:spPr>
          <a:xfrm>
            <a:off x="1060327" y="4470497"/>
            <a:ext cx="4772297" cy="2000795"/>
          </a:xfrm>
          <a:prstGeom prst="rect">
            <a:avLst/>
          </a:prstGeom>
        </p:spPr>
      </p:pic>
    </p:spTree>
    <p:extLst>
      <p:ext uri="{BB962C8B-B14F-4D97-AF65-F5344CB8AC3E}">
        <p14:creationId xmlns:p14="http://schemas.microsoft.com/office/powerpoint/2010/main" val="386033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74711E-254D-467F-A238-84C5D5BA2234}"/>
              </a:ext>
            </a:extLst>
          </p:cNvPr>
          <p:cNvSpPr>
            <a:spLocks noGrp="1"/>
          </p:cNvSpPr>
          <p:nvPr>
            <p:ph type="title"/>
          </p:nvPr>
        </p:nvSpPr>
        <p:spPr>
          <a:xfrm>
            <a:off x="1251917" y="690568"/>
            <a:ext cx="6939587" cy="962329"/>
          </a:xfrm>
        </p:spPr>
        <p:txBody>
          <a:bodyPr vert="horz" lIns="91440" tIns="45720" rIns="91440" bIns="45720" rtlCol="0" anchor="b">
            <a:normAutofit fontScale="90000"/>
          </a:bodyPr>
          <a:lstStyle/>
          <a:p>
            <a:br>
              <a:rPr lang="en-US" sz="6000" b="1" u="sng" dirty="0">
                <a:solidFill>
                  <a:srgbClr val="FFFF00"/>
                </a:solidFill>
                <a:latin typeface="Berlin Sans FB Demi" panose="020E0802020502020306" pitchFamily="34" charset="0"/>
              </a:rPr>
            </a:br>
            <a:br>
              <a:rPr lang="en-US" sz="6000" b="1" u="sng" dirty="0">
                <a:solidFill>
                  <a:srgbClr val="FFFF00"/>
                </a:solidFill>
                <a:latin typeface="Berlin Sans FB Demi" panose="020E0802020502020306" pitchFamily="34" charset="0"/>
              </a:rPr>
            </a:br>
            <a:r>
              <a:rPr lang="en-US" sz="6000" b="1" u="sng" dirty="0">
                <a:solidFill>
                  <a:srgbClr val="FFFF00"/>
                </a:solidFill>
                <a:latin typeface="Berlin Sans FB Demi" panose="020E0802020502020306" pitchFamily="34" charset="0"/>
              </a:rPr>
              <a:t>RELU ACTIVATION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714" y="2131151"/>
            <a:ext cx="4800784" cy="3738426"/>
          </a:xfrm>
          <a:prstGeom prst="rect">
            <a:avLst/>
          </a:prstGeom>
        </p:spPr>
      </p:pic>
    </p:spTree>
    <p:extLst>
      <p:ext uri="{BB962C8B-B14F-4D97-AF65-F5344CB8AC3E}">
        <p14:creationId xmlns:p14="http://schemas.microsoft.com/office/powerpoint/2010/main" val="768612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F95BF58F-37AC-40AA-BDE2-36216F4B80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814" y="2086218"/>
            <a:ext cx="8820418" cy="4081214"/>
          </a:xfrm>
          <a:prstGeom prst="rect">
            <a:avLst/>
          </a:prstGeom>
          <a:ln>
            <a:noFill/>
          </a:ln>
          <a:effectLst>
            <a:softEdge rad="112500"/>
          </a:effectLst>
        </p:spPr>
      </p:pic>
      <p:sp>
        <p:nvSpPr>
          <p:cNvPr id="5" name="Title 1">
            <a:extLst>
              <a:ext uri="{FF2B5EF4-FFF2-40B4-BE49-F238E27FC236}">
                <a16:creationId xmlns:a16="http://schemas.microsoft.com/office/drawing/2014/main" id="{E874711E-254D-467F-A238-84C5D5BA2234}"/>
              </a:ext>
            </a:extLst>
          </p:cNvPr>
          <p:cNvSpPr>
            <a:spLocks noGrp="1"/>
          </p:cNvSpPr>
          <p:nvPr>
            <p:ph type="title"/>
          </p:nvPr>
        </p:nvSpPr>
        <p:spPr>
          <a:xfrm>
            <a:off x="1251917" y="690568"/>
            <a:ext cx="6939587"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IDENTITY BLOCK </a:t>
            </a:r>
          </a:p>
        </p:txBody>
      </p:sp>
      <p:sp>
        <p:nvSpPr>
          <p:cNvPr id="6" name="Subtitle 29">
            <a:extLst>
              <a:ext uri="{FF2B5EF4-FFF2-40B4-BE49-F238E27FC236}">
                <a16:creationId xmlns:a16="http://schemas.microsoft.com/office/drawing/2014/main" id="{05C07E3E-9935-4D60-921C-5FDC8409BAD6}"/>
              </a:ext>
            </a:extLst>
          </p:cNvPr>
          <p:cNvSpPr txBox="1">
            <a:spLocks/>
          </p:cNvSpPr>
          <p:nvPr/>
        </p:nvSpPr>
        <p:spPr>
          <a:xfrm>
            <a:off x="6883577" y="1048914"/>
            <a:ext cx="4327348" cy="527552"/>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2400" b="1" cap="all" dirty="0">
                <a:solidFill>
                  <a:srgbClr val="FFFF00"/>
                </a:solidFill>
                <a:latin typeface="Berlin Sans FB Demi" panose="020E0802020502020306" pitchFamily="34" charset="0"/>
                <a:ea typeface="+mj-ea"/>
                <a:cs typeface="+mj-cs"/>
              </a:rPr>
              <a:t>( INPUT SIZE = OUTPUT SIZE )</a:t>
            </a:r>
          </a:p>
        </p:txBody>
      </p:sp>
    </p:spTree>
    <p:extLst>
      <p:ext uri="{BB962C8B-B14F-4D97-AF65-F5344CB8AC3E}">
        <p14:creationId xmlns:p14="http://schemas.microsoft.com/office/powerpoint/2010/main" val="3480642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F20AEFF5-712D-46AA-80BC-197DBF126725}"/>
              </a:ext>
            </a:extLst>
          </p:cNvPr>
          <p:cNvSpPr txBox="1">
            <a:spLocks noGrp="1"/>
          </p:cNvSpPr>
          <p:nvPr>
            <p:ph type="title"/>
          </p:nvPr>
        </p:nvSpPr>
        <p:spPr>
          <a:xfrm>
            <a:off x="722312" y="373063"/>
            <a:ext cx="10468202" cy="1506537"/>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tx1"/>
                </a:solidFill>
                <a:latin typeface="Eras Bold ITC" panose="020B0907030504020204" pitchFamily="34" charset="0"/>
              </a:rPr>
              <a:t>What is </a:t>
            </a:r>
            <a:r>
              <a:rPr lang="en-US" sz="4000" b="1" u="sng" dirty="0">
                <a:solidFill>
                  <a:schemeClr val="bg1"/>
                </a:solidFill>
                <a:latin typeface="Eras Bold ITC" panose="020B0907030504020204" pitchFamily="34" charset="0"/>
              </a:rPr>
              <a:t>Class Imbalance </a:t>
            </a:r>
            <a:r>
              <a:rPr lang="en-US" sz="4000" b="1" u="sng" dirty="0">
                <a:solidFill>
                  <a:schemeClr val="tx1"/>
                </a:solidFill>
                <a:latin typeface="Eras Bold ITC" panose="020B0907030504020204" pitchFamily="34" charset="0"/>
              </a:rPr>
              <a:t>Problem?</a:t>
            </a:r>
          </a:p>
        </p:txBody>
      </p:sp>
      <p:sp>
        <p:nvSpPr>
          <p:cNvPr id="5" name="Subtitle 29">
            <a:extLst>
              <a:ext uri="{FF2B5EF4-FFF2-40B4-BE49-F238E27FC236}">
                <a16:creationId xmlns:a16="http://schemas.microsoft.com/office/drawing/2014/main" id="{958D975B-ACFD-441E-A04D-91903FAD1519}"/>
              </a:ext>
            </a:extLst>
          </p:cNvPr>
          <p:cNvSpPr txBox="1">
            <a:spLocks/>
          </p:cNvSpPr>
          <p:nvPr/>
        </p:nvSpPr>
        <p:spPr>
          <a:xfrm>
            <a:off x="722311" y="1512148"/>
            <a:ext cx="9539308" cy="646493"/>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dirty="0">
                <a:solidFill>
                  <a:schemeClr val="tx1"/>
                </a:solidFill>
              </a:rPr>
              <a:t>Unequally distributed (Major &amp; Minor Class)</a:t>
            </a:r>
          </a:p>
        </p:txBody>
      </p:sp>
      <p:sp>
        <p:nvSpPr>
          <p:cNvPr id="6" name="Subtitle 29">
            <a:extLst>
              <a:ext uri="{FF2B5EF4-FFF2-40B4-BE49-F238E27FC236}">
                <a16:creationId xmlns:a16="http://schemas.microsoft.com/office/drawing/2014/main" id="{7CE195FE-03C2-4314-A878-0FBFF7CA990C}"/>
              </a:ext>
            </a:extLst>
          </p:cNvPr>
          <p:cNvSpPr txBox="1">
            <a:spLocks/>
          </p:cNvSpPr>
          <p:nvPr/>
        </p:nvSpPr>
        <p:spPr>
          <a:xfrm>
            <a:off x="722311" y="3084176"/>
            <a:ext cx="9505260" cy="999872"/>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dirty="0">
                <a:solidFill>
                  <a:schemeClr val="tx1"/>
                </a:solidFill>
              </a:rPr>
              <a:t>Slight Imbalance (&lt;1:10)</a:t>
            </a:r>
          </a:p>
          <a:p>
            <a:r>
              <a:rPr lang="en-US" sz="2400" b="1" dirty="0">
                <a:solidFill>
                  <a:schemeClr val="tx1"/>
                </a:solidFill>
              </a:rPr>
              <a:t>Severe Imbalance (&gt;1:10)</a:t>
            </a:r>
          </a:p>
        </p:txBody>
      </p:sp>
      <p:sp>
        <p:nvSpPr>
          <p:cNvPr id="8" name="Subtitle 29">
            <a:extLst>
              <a:ext uri="{FF2B5EF4-FFF2-40B4-BE49-F238E27FC236}">
                <a16:creationId xmlns:a16="http://schemas.microsoft.com/office/drawing/2014/main" id="{29A9A109-36F7-4489-BEFB-F1E75AC295BE}"/>
              </a:ext>
            </a:extLst>
          </p:cNvPr>
          <p:cNvSpPr txBox="1">
            <a:spLocks/>
          </p:cNvSpPr>
          <p:nvPr/>
        </p:nvSpPr>
        <p:spPr>
          <a:xfrm>
            <a:off x="722311" y="2431400"/>
            <a:ext cx="9307385" cy="646493"/>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800" b="1" u="sng" dirty="0">
                <a:solidFill>
                  <a:schemeClr val="bg1"/>
                </a:solidFill>
                <a:latin typeface="Eras Bold ITC" panose="020B0907030504020204" pitchFamily="34" charset="0"/>
              </a:rPr>
              <a:t>Types</a:t>
            </a:r>
            <a:r>
              <a:rPr lang="en-US" sz="2800" b="1" u="sng" dirty="0">
                <a:solidFill>
                  <a:schemeClr val="tx1"/>
                </a:solidFill>
                <a:latin typeface="Eras Bold ITC" panose="020B0907030504020204" pitchFamily="34" charset="0"/>
              </a:rPr>
              <a:t> of </a:t>
            </a:r>
            <a:r>
              <a:rPr lang="en-US" sz="2800" b="1" u="sng" dirty="0">
                <a:solidFill>
                  <a:schemeClr val="bg1"/>
                </a:solidFill>
                <a:latin typeface="Eras Bold ITC" panose="020B0907030504020204" pitchFamily="34" charset="0"/>
              </a:rPr>
              <a:t>Class Imbalance </a:t>
            </a:r>
            <a:endParaRPr lang="en-US" sz="2800" b="1" u="sng" dirty="0">
              <a:solidFill>
                <a:schemeClr val="tx1"/>
              </a:solidFill>
              <a:latin typeface="Eras Bold ITC" panose="020B0907030504020204" pitchFamily="34" charset="0"/>
            </a:endParaRPr>
          </a:p>
        </p:txBody>
      </p:sp>
      <p:sp>
        <p:nvSpPr>
          <p:cNvPr id="9" name="Subtitle 29">
            <a:extLst>
              <a:ext uri="{FF2B5EF4-FFF2-40B4-BE49-F238E27FC236}">
                <a16:creationId xmlns:a16="http://schemas.microsoft.com/office/drawing/2014/main" id="{D78892A7-666B-409C-912D-D11BFFC5C435}"/>
              </a:ext>
            </a:extLst>
          </p:cNvPr>
          <p:cNvSpPr txBox="1">
            <a:spLocks/>
          </p:cNvSpPr>
          <p:nvPr/>
        </p:nvSpPr>
        <p:spPr>
          <a:xfrm>
            <a:off x="722311" y="4248065"/>
            <a:ext cx="10321927" cy="1036708"/>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800" b="1" u="sng" dirty="0">
                <a:solidFill>
                  <a:schemeClr val="bg1"/>
                </a:solidFill>
                <a:latin typeface="Eras Bold ITC" panose="020B0907030504020204" pitchFamily="34" charset="0"/>
              </a:rPr>
              <a:t>Solution </a:t>
            </a:r>
            <a:r>
              <a:rPr lang="en-US" sz="2800" b="1" u="sng" dirty="0">
                <a:solidFill>
                  <a:schemeClr val="tx1"/>
                </a:solidFill>
                <a:latin typeface="Eras Bold ITC" panose="020B0907030504020204" pitchFamily="34" charset="0"/>
              </a:rPr>
              <a:t>for removing Class Imbalance Problem</a:t>
            </a:r>
          </a:p>
        </p:txBody>
      </p:sp>
      <p:sp>
        <p:nvSpPr>
          <p:cNvPr id="10" name="Subtitle 29">
            <a:extLst>
              <a:ext uri="{FF2B5EF4-FFF2-40B4-BE49-F238E27FC236}">
                <a16:creationId xmlns:a16="http://schemas.microsoft.com/office/drawing/2014/main" id="{D95CCC85-6208-43FC-B232-64C6921EBAE1}"/>
              </a:ext>
            </a:extLst>
          </p:cNvPr>
          <p:cNvSpPr txBox="1">
            <a:spLocks/>
          </p:cNvSpPr>
          <p:nvPr/>
        </p:nvSpPr>
        <p:spPr>
          <a:xfrm>
            <a:off x="722311" y="5001395"/>
            <a:ext cx="9505260" cy="1224179"/>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dirty="0">
                <a:solidFill>
                  <a:schemeClr val="tx1"/>
                </a:solidFill>
              </a:rPr>
              <a:t>Over-Sampling</a:t>
            </a:r>
            <a:endParaRPr lang="en-US" sz="2800" b="1" dirty="0">
              <a:solidFill>
                <a:schemeClr val="tx1"/>
              </a:solidFill>
            </a:endParaRPr>
          </a:p>
          <a:p>
            <a:r>
              <a:rPr lang="en-US" sz="2400" b="1" dirty="0">
                <a:solidFill>
                  <a:schemeClr val="tx1"/>
                </a:solidFill>
              </a:rPr>
              <a:t>Under-Sampling</a:t>
            </a:r>
            <a:endParaRPr lang="en-US" sz="2800" b="1" dirty="0">
              <a:solidFill>
                <a:schemeClr val="tx1"/>
              </a:solidFill>
            </a:endParaRPr>
          </a:p>
        </p:txBody>
      </p:sp>
    </p:spTree>
    <p:extLst>
      <p:ext uri="{BB962C8B-B14F-4D97-AF65-F5344CB8AC3E}">
        <p14:creationId xmlns:p14="http://schemas.microsoft.com/office/powerpoint/2010/main" val="904070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909871-0DAE-42A0-A144-0F4DEA179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9009" y="2651665"/>
            <a:ext cx="9400254" cy="3144298"/>
          </a:xfrm>
          <a:prstGeom prst="rect">
            <a:avLst/>
          </a:prstGeom>
          <a:ln>
            <a:noFill/>
          </a:ln>
          <a:effectLst>
            <a:softEdge rad="112500"/>
          </a:effectLst>
        </p:spPr>
      </p:pic>
      <p:sp>
        <p:nvSpPr>
          <p:cNvPr id="16" name="Title 1">
            <a:extLst>
              <a:ext uri="{FF2B5EF4-FFF2-40B4-BE49-F238E27FC236}">
                <a16:creationId xmlns:a16="http://schemas.microsoft.com/office/drawing/2014/main" id="{66A33525-FF83-40CC-AE10-23BBF8A9E4F9}"/>
              </a:ext>
            </a:extLst>
          </p:cNvPr>
          <p:cNvSpPr>
            <a:spLocks noGrp="1"/>
          </p:cNvSpPr>
          <p:nvPr>
            <p:ph type="title"/>
          </p:nvPr>
        </p:nvSpPr>
        <p:spPr>
          <a:xfrm>
            <a:off x="1251917" y="690568"/>
            <a:ext cx="8277846"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CONVOLUTIONAL BLOCK </a:t>
            </a:r>
          </a:p>
        </p:txBody>
      </p:sp>
      <p:sp>
        <p:nvSpPr>
          <p:cNvPr id="18" name="Subtitle 29">
            <a:extLst>
              <a:ext uri="{FF2B5EF4-FFF2-40B4-BE49-F238E27FC236}">
                <a16:creationId xmlns:a16="http://schemas.microsoft.com/office/drawing/2014/main" id="{DFEBA4C5-E45F-4E4E-9335-9B9D64367217}"/>
              </a:ext>
            </a:extLst>
          </p:cNvPr>
          <p:cNvSpPr txBox="1">
            <a:spLocks/>
          </p:cNvSpPr>
          <p:nvPr/>
        </p:nvSpPr>
        <p:spPr>
          <a:xfrm>
            <a:off x="6340652" y="1572789"/>
            <a:ext cx="4327348" cy="527552"/>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2400" b="1" cap="all" dirty="0">
                <a:solidFill>
                  <a:srgbClr val="FFFF00"/>
                </a:solidFill>
                <a:latin typeface="Berlin Sans FB Demi" panose="020E0802020502020306" pitchFamily="34" charset="0"/>
                <a:ea typeface="+mj-ea"/>
                <a:cs typeface="+mj-cs"/>
              </a:rPr>
              <a:t>( INPUT SIZE != OUTPUT SIZE )</a:t>
            </a:r>
          </a:p>
        </p:txBody>
      </p:sp>
    </p:spTree>
    <p:extLst>
      <p:ext uri="{BB962C8B-B14F-4D97-AF65-F5344CB8AC3E}">
        <p14:creationId xmlns:p14="http://schemas.microsoft.com/office/powerpoint/2010/main" val="58184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43ACF1-75D2-437D-8514-4FA3C0157A60}"/>
              </a:ext>
            </a:extLst>
          </p:cNvPr>
          <p:cNvSpPr>
            <a:spLocks noGrp="1"/>
          </p:cNvSpPr>
          <p:nvPr>
            <p:ph type="title"/>
          </p:nvPr>
        </p:nvSpPr>
        <p:spPr>
          <a:xfrm>
            <a:off x="973550" y="359982"/>
            <a:ext cx="9639921" cy="962329"/>
          </a:xfrm>
        </p:spPr>
        <p:txBody>
          <a:bodyPr vert="horz" lIns="91440" tIns="45720" rIns="91440" bIns="45720" rtlCol="0" anchor="b">
            <a:normAutofit fontScale="90000"/>
          </a:bodyPr>
          <a:lstStyle/>
          <a:p>
            <a:r>
              <a:rPr lang="en-US" sz="6000" b="1" u="sng" dirty="0">
                <a:solidFill>
                  <a:srgbClr val="FFFF00"/>
                </a:solidFill>
                <a:latin typeface="Berlin Sans FB Demi" panose="020E0802020502020306" pitchFamily="34" charset="0"/>
              </a:rPr>
              <a:t>Pooling Operation</a:t>
            </a:r>
          </a:p>
        </p:txBody>
      </p:sp>
      <p:sp>
        <p:nvSpPr>
          <p:cNvPr id="5" name="TextBox 4">
            <a:extLst>
              <a:ext uri="{FF2B5EF4-FFF2-40B4-BE49-F238E27FC236}">
                <a16:creationId xmlns:a16="http://schemas.microsoft.com/office/drawing/2014/main" id="{11C77805-EE6A-4CB6-8213-8DCEDBB9D586}"/>
              </a:ext>
            </a:extLst>
          </p:cNvPr>
          <p:cNvSpPr txBox="1"/>
          <p:nvPr/>
        </p:nvSpPr>
        <p:spPr>
          <a:xfrm>
            <a:off x="769892" y="1490008"/>
            <a:ext cx="10864759" cy="1938992"/>
          </a:xfrm>
          <a:prstGeom prst="rect">
            <a:avLst/>
          </a:prstGeom>
          <a:noFill/>
          <a:effectLst/>
        </p:spPr>
        <p:txBody>
          <a:bodyPr wrap="square">
            <a:spAutoFit/>
          </a:bodyPr>
          <a:lstStyle/>
          <a:p>
            <a:pPr marL="171450" indent="-171450">
              <a:buFont typeface="Wingdings" panose="05000000000000000000" pitchFamily="2" charset="2"/>
              <a:buChar char="q"/>
            </a:pPr>
            <a:r>
              <a:rPr lang="en-US" sz="2000" b="1" dirty="0"/>
              <a:t> Pooling reduces the size of the feature map in order to help us with using the fewer parameters in the network </a:t>
            </a:r>
            <a:r>
              <a:rPr lang="en-US" sz="2000" b="1" dirty="0" err="1"/>
              <a:t>i.e</a:t>
            </a:r>
            <a:r>
              <a:rPr lang="en-US" sz="2000" b="1" dirty="0"/>
              <a:t> dimensionality reduction. </a:t>
            </a:r>
          </a:p>
          <a:p>
            <a:pPr marL="171450" indent="-171450">
              <a:buFont typeface="Wingdings" panose="05000000000000000000" pitchFamily="2" charset="2"/>
              <a:buChar char="q"/>
            </a:pPr>
            <a:endParaRPr lang="en-US" sz="2000" b="1" dirty="0"/>
          </a:p>
          <a:p>
            <a:pPr marL="171450" indent="-171450">
              <a:buFont typeface="Wingdings" panose="05000000000000000000" pitchFamily="2" charset="2"/>
              <a:buChar char="q"/>
            </a:pPr>
            <a:r>
              <a:rPr lang="en-US" sz="2000" b="1" dirty="0"/>
              <a:t>Used to find the essence.</a:t>
            </a:r>
          </a:p>
          <a:p>
            <a:pPr marL="171450" indent="-171450">
              <a:buFont typeface="Wingdings" panose="05000000000000000000" pitchFamily="2" charset="2"/>
              <a:buChar char="q"/>
            </a:pPr>
            <a:endParaRPr lang="en-US" sz="2000" b="1" dirty="0"/>
          </a:p>
          <a:p>
            <a:pPr marL="171450" indent="-171450">
              <a:buFont typeface="Wingdings" panose="05000000000000000000" pitchFamily="2" charset="2"/>
              <a:buChar char="q"/>
            </a:pPr>
            <a:r>
              <a:rPr lang="en-US" sz="2000" b="1" dirty="0"/>
              <a:t> 3 types –</a:t>
            </a:r>
          </a:p>
        </p:txBody>
      </p:sp>
      <p:pic>
        <p:nvPicPr>
          <p:cNvPr id="6" name="Picture 5">
            <a:extLst>
              <a:ext uri="{FF2B5EF4-FFF2-40B4-BE49-F238E27FC236}">
                <a16:creationId xmlns:a16="http://schemas.microsoft.com/office/drawing/2014/main" id="{89502EF1-8C6C-43ED-909F-19F0DB3EAB37}"/>
              </a:ext>
            </a:extLst>
          </p:cNvPr>
          <p:cNvPicPr>
            <a:picLocks noChangeAspect="1"/>
          </p:cNvPicPr>
          <p:nvPr/>
        </p:nvPicPr>
        <p:blipFill>
          <a:blip r:embed="rId2" cstate="print"/>
          <a:stretch>
            <a:fillRect/>
          </a:stretch>
        </p:blipFill>
        <p:spPr>
          <a:xfrm>
            <a:off x="7784689" y="3247431"/>
            <a:ext cx="4122324" cy="23565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3" name="TextBox 22">
            <a:extLst>
              <a:ext uri="{FF2B5EF4-FFF2-40B4-BE49-F238E27FC236}">
                <a16:creationId xmlns:a16="http://schemas.microsoft.com/office/drawing/2014/main" id="{80754A56-3CC9-4D3D-BC89-88909E619EE7}"/>
              </a:ext>
            </a:extLst>
          </p:cNvPr>
          <p:cNvSpPr txBox="1"/>
          <p:nvPr/>
        </p:nvSpPr>
        <p:spPr>
          <a:xfrm>
            <a:off x="973550" y="3429000"/>
            <a:ext cx="2960275" cy="3139321"/>
          </a:xfrm>
          <a:prstGeom prst="rect">
            <a:avLst/>
          </a:prstGeom>
          <a:noFill/>
          <a:effectLst/>
        </p:spPr>
        <p:txBody>
          <a:bodyPr wrap="square">
            <a:spAutoFit/>
          </a:bodyPr>
          <a:lstStyle/>
          <a:p>
            <a:pPr marL="285750" indent="-285750">
              <a:buFont typeface="Wingdings" panose="05000000000000000000" pitchFamily="2" charset="2"/>
              <a:buChar char="ü"/>
            </a:pPr>
            <a:r>
              <a:rPr lang="en-US" sz="1800" b="1" dirty="0"/>
              <a:t>Min - Pixel with Minimum value is selected</a:t>
            </a:r>
          </a:p>
          <a:p>
            <a:pPr marL="285750" indent="-285750">
              <a:buFont typeface="Wingdings" panose="05000000000000000000" pitchFamily="2" charset="2"/>
              <a:buChar char="ü"/>
            </a:pPr>
            <a:endParaRPr lang="en-US" sz="1800" b="1" dirty="0"/>
          </a:p>
          <a:p>
            <a:pPr marL="285750" indent="-285750">
              <a:buFont typeface="Wingdings" panose="05000000000000000000" pitchFamily="2" charset="2"/>
              <a:buChar char="ü"/>
            </a:pPr>
            <a:r>
              <a:rPr lang="en-US" sz="1800" b="1" dirty="0"/>
              <a:t>Max – Pixel with Maximum value is selected</a:t>
            </a:r>
          </a:p>
          <a:p>
            <a:pPr marL="285750" indent="-285750">
              <a:buFont typeface="Wingdings" panose="05000000000000000000" pitchFamily="2" charset="2"/>
              <a:buChar char="ü"/>
            </a:pPr>
            <a:endParaRPr lang="en-US" sz="1800" b="1" dirty="0"/>
          </a:p>
          <a:p>
            <a:pPr marL="285750" indent="-285750">
              <a:buFont typeface="Wingdings" panose="05000000000000000000" pitchFamily="2" charset="2"/>
              <a:buChar char="ü"/>
            </a:pPr>
            <a:r>
              <a:rPr lang="en-US" sz="1800" b="1" dirty="0"/>
              <a:t>Average – Average of the pixel value is taken</a:t>
            </a:r>
          </a:p>
        </p:txBody>
      </p:sp>
      <p:pic>
        <p:nvPicPr>
          <p:cNvPr id="26" name="Picture 25" descr="Diagram&#10;&#10;Description automatically generated">
            <a:extLst>
              <a:ext uri="{FF2B5EF4-FFF2-40B4-BE49-F238E27FC236}">
                <a16:creationId xmlns:a16="http://schemas.microsoft.com/office/drawing/2014/main" id="{09A1B822-63CF-40DE-9C63-B21D0F2D1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3925" y="2972669"/>
            <a:ext cx="3572376" cy="26313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612532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43ACF1-75D2-437D-8514-4FA3C0157A60}"/>
              </a:ext>
            </a:extLst>
          </p:cNvPr>
          <p:cNvSpPr>
            <a:spLocks noGrp="1"/>
          </p:cNvSpPr>
          <p:nvPr>
            <p:ph type="title"/>
          </p:nvPr>
        </p:nvSpPr>
        <p:spPr>
          <a:xfrm>
            <a:off x="1077745" y="525445"/>
            <a:ext cx="10382735" cy="962329"/>
          </a:xfrm>
        </p:spPr>
        <p:txBody>
          <a:bodyPr vert="horz" lIns="91440" tIns="45720" rIns="91440" bIns="45720" rtlCol="0" anchor="b">
            <a:noAutofit/>
          </a:bodyPr>
          <a:lstStyle/>
          <a:p>
            <a:r>
              <a:rPr lang="en-US" b="1" u="sng" dirty="0">
                <a:solidFill>
                  <a:srgbClr val="FFFF00"/>
                </a:solidFill>
                <a:latin typeface="Berlin Sans FB Demi" panose="020E0802020502020306" pitchFamily="34" charset="0"/>
              </a:rPr>
              <a:t>Negative log likelihood loss function, SOFTMAX &amp; ADAM OPTIMIZER</a:t>
            </a:r>
          </a:p>
        </p:txBody>
      </p:sp>
      <p:sp>
        <p:nvSpPr>
          <p:cNvPr id="5" name="TextBox 4">
            <a:extLst>
              <a:ext uri="{FF2B5EF4-FFF2-40B4-BE49-F238E27FC236}">
                <a16:creationId xmlns:a16="http://schemas.microsoft.com/office/drawing/2014/main" id="{11C77805-EE6A-4CB6-8213-8DCEDBB9D586}"/>
              </a:ext>
            </a:extLst>
          </p:cNvPr>
          <p:cNvSpPr txBox="1"/>
          <p:nvPr/>
        </p:nvSpPr>
        <p:spPr>
          <a:xfrm>
            <a:off x="823241" y="1683879"/>
            <a:ext cx="5412101" cy="2492990"/>
          </a:xfrm>
          <a:prstGeom prst="rect">
            <a:avLst/>
          </a:prstGeom>
          <a:noFill/>
          <a:effectLst/>
        </p:spPr>
        <p:txBody>
          <a:bodyPr wrap="square">
            <a:spAutoFit/>
          </a:bodyPr>
          <a:lstStyle/>
          <a:p>
            <a:pPr marL="171450" indent="-171450" algn="just">
              <a:buFont typeface="Wingdings" panose="05000000000000000000" pitchFamily="2" charset="2"/>
              <a:buChar char="q"/>
            </a:pPr>
            <a:r>
              <a:rPr lang="en-US" sz="1200" b="1" dirty="0"/>
              <a:t>  Loss functions define what a good prediction is and isn't a way to measure how well the model is performing.</a:t>
            </a:r>
          </a:p>
          <a:p>
            <a:pPr marL="171450" indent="-171450" algn="just">
              <a:buFont typeface="Wingdings" panose="05000000000000000000" pitchFamily="2" charset="2"/>
              <a:buChar char="q"/>
            </a:pPr>
            <a:endParaRPr lang="en-US" sz="1200" b="1" dirty="0"/>
          </a:p>
          <a:p>
            <a:pPr marL="171450" indent="-171450" algn="just">
              <a:buFont typeface="Wingdings" panose="05000000000000000000" pitchFamily="2" charset="2"/>
              <a:buChar char="q"/>
            </a:pPr>
            <a:r>
              <a:rPr lang="en-US" sz="1200" b="1" dirty="0"/>
              <a:t>Optimizers are algorithms or methods used to change the attributes of the neural network such as weights and learning rate (0.003) to reduce the losses. </a:t>
            </a:r>
          </a:p>
          <a:p>
            <a:pPr marL="171450" indent="-171450" algn="just">
              <a:buFont typeface="Wingdings" panose="05000000000000000000" pitchFamily="2" charset="2"/>
              <a:buChar char="q"/>
            </a:pPr>
            <a:endParaRPr lang="en-US" sz="1200" b="1" dirty="0"/>
          </a:p>
          <a:p>
            <a:pPr marL="171450" indent="-171450" algn="just">
              <a:buFont typeface="Wingdings" panose="05000000000000000000" pitchFamily="2" charset="2"/>
              <a:buChar char="q"/>
            </a:pPr>
            <a:r>
              <a:rPr lang="en-US" sz="1200" b="1" dirty="0"/>
              <a:t>Adam is the best among the adaptive optimizers in most of the cases. Good with sparse data. a combination of </a:t>
            </a:r>
            <a:r>
              <a:rPr lang="en-US" sz="1200" b="1" dirty="0" err="1"/>
              <a:t>RMSprop</a:t>
            </a:r>
            <a:r>
              <a:rPr lang="en-US" sz="1200" b="1" dirty="0"/>
              <a:t> and Stochastic Gradient Descent with momentum. It uses the squared gradients to scale the learning rate like </a:t>
            </a:r>
            <a:r>
              <a:rPr lang="en-US" sz="1200" b="1" dirty="0" err="1"/>
              <a:t>RMSprop</a:t>
            </a:r>
            <a:r>
              <a:rPr lang="en-US" sz="1200" b="1" dirty="0"/>
              <a:t> and it takes advantage of momentum by using moving average of the gradient instead of gradient itself like SGD with momentum.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342" y="1759131"/>
            <a:ext cx="5373185" cy="402988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45" y="4188308"/>
            <a:ext cx="3939230" cy="2025417"/>
          </a:xfrm>
          <a:prstGeom prst="rect">
            <a:avLst/>
          </a:prstGeom>
        </p:spPr>
      </p:pic>
    </p:spTree>
    <p:extLst>
      <p:ext uri="{BB962C8B-B14F-4D97-AF65-F5344CB8AC3E}">
        <p14:creationId xmlns:p14="http://schemas.microsoft.com/office/powerpoint/2010/main" val="2405547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Picture 4"/>
          <p:cNvPicPr>
            <a:picLocks noChangeAspect="1"/>
          </p:cNvPicPr>
          <p:nvPr/>
        </p:nvPicPr>
        <p:blipFill>
          <a:blip r:embed="rId2"/>
          <a:stretch>
            <a:fillRect/>
          </a:stretch>
        </p:blipFill>
        <p:spPr>
          <a:xfrm>
            <a:off x="235130" y="845457"/>
            <a:ext cx="11739143" cy="5380440"/>
          </a:xfrm>
          <a:prstGeom prst="rect">
            <a:avLst/>
          </a:prstGeom>
        </p:spPr>
      </p:pic>
    </p:spTree>
    <p:extLst>
      <p:ext uri="{BB962C8B-B14F-4D97-AF65-F5344CB8AC3E}">
        <p14:creationId xmlns:p14="http://schemas.microsoft.com/office/powerpoint/2010/main" val="272172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5FE4FA9E-3D4A-484C-AB67-2B4914C6312F}"/>
              </a:ext>
            </a:extLst>
          </p:cNvPr>
          <p:cNvSpPr txBox="1">
            <a:spLocks noGrp="1"/>
          </p:cNvSpPr>
          <p:nvPr>
            <p:ph type="title"/>
          </p:nvPr>
        </p:nvSpPr>
        <p:spPr>
          <a:xfrm>
            <a:off x="784660" y="441041"/>
            <a:ext cx="8910487" cy="100051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4400" b="1" u="sng" dirty="0">
                <a:solidFill>
                  <a:schemeClr val="bg1"/>
                </a:solidFill>
                <a:latin typeface="Eras Bold ITC" panose="020B0907030504020204" pitchFamily="34" charset="0"/>
              </a:rPr>
              <a:t>Research </a:t>
            </a:r>
            <a:r>
              <a:rPr lang="en-US" sz="4400" b="1" u="sng" dirty="0" err="1">
                <a:solidFill>
                  <a:schemeClr val="tx1"/>
                </a:solidFill>
                <a:latin typeface="Eras Bold ITC" panose="020B0907030504020204" pitchFamily="34" charset="0"/>
              </a:rPr>
              <a:t>Breif</a:t>
            </a:r>
            <a:endParaRPr lang="en-US" sz="4000" b="1" u="sng" dirty="0">
              <a:solidFill>
                <a:schemeClr val="tx1"/>
              </a:solidFill>
            </a:endParaRPr>
          </a:p>
        </p:txBody>
      </p:sp>
      <p:sp>
        <p:nvSpPr>
          <p:cNvPr id="5" name="TextBox 4">
            <a:extLst>
              <a:ext uri="{FF2B5EF4-FFF2-40B4-BE49-F238E27FC236}">
                <a16:creationId xmlns:a16="http://schemas.microsoft.com/office/drawing/2014/main" id="{99701110-1622-492C-8005-7A9400AACF58}"/>
              </a:ext>
            </a:extLst>
          </p:cNvPr>
          <p:cNvSpPr txBox="1"/>
          <p:nvPr/>
        </p:nvSpPr>
        <p:spPr>
          <a:xfrm>
            <a:off x="784660" y="1441551"/>
            <a:ext cx="9439203" cy="4154984"/>
          </a:xfrm>
          <a:prstGeom prst="rect">
            <a:avLst/>
          </a:prstGeom>
          <a:noFill/>
          <a:effectLst/>
        </p:spPr>
        <p:txBody>
          <a:bodyPr wrap="square">
            <a:spAutoFit/>
          </a:bodyPr>
          <a:lstStyle/>
          <a:p>
            <a:pPr marL="285750" indent="-285750">
              <a:buFont typeface="Wingdings" panose="05000000000000000000" pitchFamily="2" charset="2"/>
              <a:buChar char="q"/>
            </a:pPr>
            <a:r>
              <a:rPr lang="en-US" sz="2400" b="1" dirty="0"/>
              <a:t>Compared many Augmentation libraries, and chosen the efficient features of it and built an custom augmentation library.</a:t>
            </a:r>
          </a:p>
          <a:p>
            <a:pPr marL="285750" indent="-285750">
              <a:buFont typeface="Wingdings" panose="05000000000000000000" pitchFamily="2" charset="2"/>
              <a:buChar char="q"/>
            </a:pPr>
            <a:endParaRPr lang="en-US" sz="2400" b="1" dirty="0"/>
          </a:p>
          <a:p>
            <a:pPr marL="285750" indent="-285750">
              <a:buFont typeface="Wingdings" panose="05000000000000000000" pitchFamily="2" charset="2"/>
              <a:buChar char="q"/>
            </a:pPr>
            <a:r>
              <a:rPr lang="en-US" sz="2400" b="1" dirty="0"/>
              <a:t>Created a detailed summary of each type of augmentations that the library supports </a:t>
            </a:r>
          </a:p>
          <a:p>
            <a:pPr marL="285750" indent="-285750">
              <a:buFont typeface="Wingdings" panose="05000000000000000000" pitchFamily="2" charset="2"/>
              <a:buChar char="q"/>
            </a:pPr>
            <a:endParaRPr lang="en-US" sz="2400" b="1" dirty="0"/>
          </a:p>
          <a:p>
            <a:pPr marL="285750" indent="-285750">
              <a:buFont typeface="Wingdings" panose="05000000000000000000" pitchFamily="2" charset="2"/>
              <a:buChar char="q"/>
            </a:pPr>
            <a:r>
              <a:rPr lang="en-US" sz="2400" b="1" dirty="0"/>
              <a:t>Developed a Dataset Balance &amp; Unbalance Creator </a:t>
            </a:r>
          </a:p>
          <a:p>
            <a:pPr marL="285750" indent="-285750">
              <a:buFont typeface="Wingdings" panose="05000000000000000000" pitchFamily="2" charset="2"/>
              <a:buChar char="q"/>
            </a:pPr>
            <a:endParaRPr lang="en-US" sz="2400" b="1" dirty="0"/>
          </a:p>
          <a:p>
            <a:pPr marL="285750" indent="-285750">
              <a:buFont typeface="Wingdings" panose="05000000000000000000" pitchFamily="2" charset="2"/>
              <a:buChar char="q"/>
            </a:pPr>
            <a:r>
              <a:rPr lang="en-US" sz="2400" b="1" dirty="0"/>
              <a:t>Built a Augmentation Dataset Creator based on the Augmentation library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5FE4FA9E-3D4A-484C-AB67-2B4914C6312F}"/>
              </a:ext>
            </a:extLst>
          </p:cNvPr>
          <p:cNvSpPr txBox="1">
            <a:spLocks noGrp="1"/>
          </p:cNvSpPr>
          <p:nvPr>
            <p:ph type="title"/>
          </p:nvPr>
        </p:nvSpPr>
        <p:spPr>
          <a:xfrm>
            <a:off x="784660" y="441041"/>
            <a:ext cx="8910487" cy="100051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4400" b="1" u="sng" dirty="0">
                <a:solidFill>
                  <a:schemeClr val="bg1"/>
                </a:solidFill>
                <a:latin typeface="Eras Bold ITC" panose="020B0907030504020204" pitchFamily="34" charset="0"/>
              </a:rPr>
              <a:t>Research </a:t>
            </a:r>
            <a:r>
              <a:rPr lang="en-US" sz="4400" b="1" u="sng" dirty="0" err="1">
                <a:solidFill>
                  <a:schemeClr val="tx1"/>
                </a:solidFill>
                <a:latin typeface="Eras Bold ITC" panose="020B0907030504020204" pitchFamily="34" charset="0"/>
              </a:rPr>
              <a:t>Breif</a:t>
            </a:r>
            <a:endParaRPr lang="en-US" sz="4000" b="1" u="sng" dirty="0">
              <a:solidFill>
                <a:schemeClr val="tx1"/>
              </a:solidFill>
            </a:endParaRPr>
          </a:p>
        </p:txBody>
      </p:sp>
      <p:sp>
        <p:nvSpPr>
          <p:cNvPr id="5" name="TextBox 4">
            <a:extLst>
              <a:ext uri="{FF2B5EF4-FFF2-40B4-BE49-F238E27FC236}">
                <a16:creationId xmlns:a16="http://schemas.microsoft.com/office/drawing/2014/main" id="{99701110-1622-492C-8005-7A9400AACF58}"/>
              </a:ext>
            </a:extLst>
          </p:cNvPr>
          <p:cNvSpPr txBox="1"/>
          <p:nvPr/>
        </p:nvSpPr>
        <p:spPr>
          <a:xfrm>
            <a:off x="577373" y="1441551"/>
            <a:ext cx="9594237" cy="4524315"/>
          </a:xfrm>
          <a:prstGeom prst="rect">
            <a:avLst/>
          </a:prstGeom>
          <a:noFill/>
          <a:effectLst/>
        </p:spPr>
        <p:txBody>
          <a:bodyPr wrap="square">
            <a:spAutoFit/>
          </a:bodyPr>
          <a:lstStyle/>
          <a:p>
            <a:pPr>
              <a:buFont typeface="Wingdings" pitchFamily="2" charset="2"/>
              <a:buChar char="q"/>
            </a:pPr>
            <a:r>
              <a:rPr lang="en-US" sz="2400" b="1" dirty="0"/>
              <a:t> Implemented the RESNET18 model</a:t>
            </a:r>
          </a:p>
          <a:p>
            <a:pPr>
              <a:buFont typeface="Wingdings" pitchFamily="2" charset="2"/>
              <a:buChar char="q"/>
            </a:pPr>
            <a:endParaRPr lang="en-US" sz="2400" b="1" dirty="0"/>
          </a:p>
          <a:p>
            <a:pPr>
              <a:buFont typeface="Wingdings" pitchFamily="2" charset="2"/>
              <a:buChar char="q"/>
            </a:pPr>
            <a:r>
              <a:rPr lang="en-US" sz="2400" b="1" dirty="0"/>
              <a:t>Ran for 100 epochs for each test case [Augmented Dataset ] &amp; choosing the best trained model using the test accuracies</a:t>
            </a:r>
          </a:p>
          <a:p>
            <a:endParaRPr lang="en-US" sz="2400" b="1" dirty="0"/>
          </a:p>
          <a:p>
            <a:pPr>
              <a:buFont typeface="Wingdings" pitchFamily="2" charset="2"/>
              <a:buChar char="q"/>
            </a:pPr>
            <a:r>
              <a:rPr lang="en-US" sz="2400" b="1" dirty="0"/>
              <a:t>Ran the test cases for 1:2, 1:4, 1:8, 1:16, 1:20 imbalance</a:t>
            </a:r>
          </a:p>
          <a:p>
            <a:endParaRPr lang="en-US" sz="2400" b="1" dirty="0"/>
          </a:p>
          <a:p>
            <a:pPr>
              <a:buFont typeface="Wingdings" pitchFamily="2" charset="2"/>
              <a:buChar char="q"/>
            </a:pPr>
            <a:r>
              <a:rPr lang="en-US" sz="2400" b="1" dirty="0"/>
              <a:t>Ran the tests for 3 datasets</a:t>
            </a:r>
          </a:p>
          <a:p>
            <a:pPr>
              <a:buFont typeface="Wingdings" pitchFamily="2" charset="2"/>
              <a:buChar char="q"/>
            </a:pPr>
            <a:endParaRPr lang="en-US" sz="2400" b="1" dirty="0"/>
          </a:p>
          <a:p>
            <a:pPr>
              <a:buFont typeface="Wingdings" pitchFamily="2" charset="2"/>
              <a:buChar char="q"/>
            </a:pPr>
            <a:r>
              <a:rPr lang="en-US" sz="2400" b="1" dirty="0"/>
              <a:t>Analyzed &amp; compared the results to compare the augmentations that improve the model accuracy</a:t>
            </a:r>
            <a:endParaRPr lang="en-US" sz="2400" dirty="0"/>
          </a:p>
          <a:p>
            <a:pPr>
              <a:buFont typeface="Wingdings" pitchFamily="2" charset="2"/>
              <a:buChar char="q"/>
            </a:pP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9">
            <a:extLst>
              <a:ext uri="{FF2B5EF4-FFF2-40B4-BE49-F238E27FC236}">
                <a16:creationId xmlns:a16="http://schemas.microsoft.com/office/drawing/2014/main" id="{020C8C1E-3F16-4016-818E-6B28483545C3}"/>
              </a:ext>
            </a:extLst>
          </p:cNvPr>
          <p:cNvSpPr txBox="1">
            <a:spLocks/>
          </p:cNvSpPr>
          <p:nvPr/>
        </p:nvSpPr>
        <p:spPr>
          <a:xfrm>
            <a:off x="594000" y="159919"/>
            <a:ext cx="10756039" cy="161102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dirty="0">
                <a:solidFill>
                  <a:schemeClr val="accent5"/>
                </a:solidFill>
                <a:latin typeface="Berlin Sans FB Demi" panose="020E0802020502020306" pitchFamily="34" charset="0"/>
                <a:ea typeface="+mj-ea"/>
                <a:cs typeface="+mj-cs"/>
              </a:rPr>
              <a:t>RESULTS?</a:t>
            </a:r>
          </a:p>
        </p:txBody>
      </p:sp>
      <p:pic>
        <p:nvPicPr>
          <p:cNvPr id="7" name="Picture 6">
            <a:extLst>
              <a:ext uri="{FF2B5EF4-FFF2-40B4-BE49-F238E27FC236}">
                <a16:creationId xmlns:a16="http://schemas.microsoft.com/office/drawing/2014/main" id="{5C8C9C01-D119-4B49-AFF4-546209BA330E}"/>
              </a:ext>
            </a:extLst>
          </p:cNvPr>
          <p:cNvPicPr>
            <a:picLocks noChangeAspect="1"/>
          </p:cNvPicPr>
          <p:nvPr/>
        </p:nvPicPr>
        <p:blipFill rotWithShape="1">
          <a:blip r:embed="rId2" cstate="print"/>
          <a:srcRect r="34620"/>
          <a:stretch/>
        </p:blipFill>
        <p:spPr>
          <a:xfrm>
            <a:off x="4220817" y="0"/>
            <a:ext cx="7971183" cy="6858000"/>
          </a:xfrm>
          <a:prstGeom prst="rect">
            <a:avLst/>
          </a:prstGeom>
        </p:spPr>
      </p:pic>
      <p:sp>
        <p:nvSpPr>
          <p:cNvPr id="43" name="TextBox 42">
            <a:extLst>
              <a:ext uri="{FF2B5EF4-FFF2-40B4-BE49-F238E27FC236}">
                <a16:creationId xmlns:a16="http://schemas.microsoft.com/office/drawing/2014/main" id="{DEEBB103-1052-40E0-8593-59C00822DDA1}"/>
              </a:ext>
            </a:extLst>
          </p:cNvPr>
          <p:cNvSpPr txBox="1"/>
          <p:nvPr/>
        </p:nvSpPr>
        <p:spPr>
          <a:xfrm>
            <a:off x="520732" y="1617333"/>
            <a:ext cx="3146393" cy="5078313"/>
          </a:xfrm>
          <a:prstGeom prst="rect">
            <a:avLst/>
          </a:prstGeom>
          <a:noFill/>
          <a:effectLst/>
        </p:spPr>
        <p:txBody>
          <a:bodyPr wrap="square">
            <a:spAutoFit/>
          </a:bodyPr>
          <a:lstStyle/>
          <a:p>
            <a:pPr marL="171450" indent="-171450" algn="just">
              <a:buFont typeface="Wingdings" panose="05000000000000000000" pitchFamily="2" charset="2"/>
              <a:buChar char="q"/>
            </a:pPr>
            <a:r>
              <a:rPr lang="en-US" b="1" dirty="0"/>
              <a:t>Finding accuracies on a fixed test set for all the test cases in which we are training using different test cases</a:t>
            </a:r>
          </a:p>
          <a:p>
            <a:pPr marL="171450" indent="-171450" algn="just">
              <a:buFont typeface="Wingdings" panose="05000000000000000000" pitchFamily="2" charset="2"/>
              <a:buChar char="q"/>
            </a:pPr>
            <a:endParaRPr lang="en-US" b="1" dirty="0"/>
          </a:p>
          <a:p>
            <a:pPr marL="171450" indent="-171450" algn="just">
              <a:buFont typeface="Wingdings" panose="05000000000000000000" pitchFamily="2" charset="2"/>
              <a:buChar char="q"/>
            </a:pPr>
            <a:r>
              <a:rPr lang="en-US" b="1" dirty="0"/>
              <a:t>Evaluating the model accuracies for each test case saved in accuracy log files</a:t>
            </a:r>
          </a:p>
          <a:p>
            <a:pPr marL="171450" indent="-171450" algn="just">
              <a:buFont typeface="Wingdings" panose="05000000000000000000" pitchFamily="2" charset="2"/>
              <a:buChar char="q"/>
            </a:pPr>
            <a:endParaRPr lang="en-US" b="1" dirty="0"/>
          </a:p>
          <a:p>
            <a:pPr marL="171450" indent="-171450" algn="just">
              <a:buFont typeface="Wingdings" panose="05000000000000000000" pitchFamily="2" charset="2"/>
              <a:buChar char="q"/>
            </a:pPr>
            <a:r>
              <a:rPr lang="en-US" b="1" dirty="0"/>
              <a:t>Finding out the best Augmentation techniques that gives the best accuracy for the Intel Scenery Dataset </a:t>
            </a:r>
          </a:p>
          <a:p>
            <a:pPr marL="171450" indent="-171450" algn="just">
              <a:buFont typeface="Wingdings" panose="05000000000000000000" pitchFamily="2" charset="2"/>
              <a:buChar char="q"/>
            </a:pPr>
            <a:endParaRPr lang="en-US" b="1" dirty="0"/>
          </a:p>
          <a:p>
            <a:pPr marL="171450" indent="-171450" algn="just">
              <a:buFont typeface="Wingdings" panose="05000000000000000000" pitchFamily="2" charset="2"/>
              <a:buChar char="q"/>
            </a:pPr>
            <a:endParaRPr lang="en-US" b="1" dirty="0"/>
          </a:p>
        </p:txBody>
      </p:sp>
    </p:spTree>
    <p:extLst>
      <p:ext uri="{BB962C8B-B14F-4D97-AF65-F5344CB8AC3E}">
        <p14:creationId xmlns:p14="http://schemas.microsoft.com/office/powerpoint/2010/main" val="3065940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6D0A014-E0D0-4326-A4CB-EFF49CD1E802}"/>
              </a:ext>
            </a:extLst>
          </p:cNvPr>
          <p:cNvPicPr>
            <a:picLocks noChangeAspect="1"/>
          </p:cNvPicPr>
          <p:nvPr/>
        </p:nvPicPr>
        <p:blipFill rotWithShape="1">
          <a:blip r:embed="rId2" cstate="print">
            <a:alphaModFix amt="35000"/>
          </a:blip>
          <a:srcRect/>
          <a:stretch/>
        </p:blipFill>
        <p:spPr>
          <a:xfrm>
            <a:off x="3175" y="10"/>
            <a:ext cx="12192000" cy="6857990"/>
          </a:xfrm>
          <a:prstGeom prst="rect">
            <a:avLst/>
          </a:prstGeom>
        </p:spPr>
      </p:pic>
      <p:sp>
        <p:nvSpPr>
          <p:cNvPr id="22" name="Subtitle 29">
            <a:extLst>
              <a:ext uri="{FF2B5EF4-FFF2-40B4-BE49-F238E27FC236}">
                <a16:creationId xmlns:a16="http://schemas.microsoft.com/office/drawing/2014/main" id="{BE6BDA9E-6DE6-4B12-A4E7-F46E6A3C296D}"/>
              </a:ext>
            </a:extLst>
          </p:cNvPr>
          <p:cNvSpPr txBox="1">
            <a:spLocks/>
          </p:cNvSpPr>
          <p:nvPr/>
        </p:nvSpPr>
        <p:spPr>
          <a:xfrm>
            <a:off x="835929" y="1255294"/>
            <a:ext cx="10756039" cy="161102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dirty="0">
                <a:solidFill>
                  <a:schemeClr val="accent5"/>
                </a:solidFill>
                <a:latin typeface="Berlin Sans FB Demi" panose="020E0802020502020306" pitchFamily="34" charset="0"/>
                <a:ea typeface="+mj-ea"/>
                <a:cs typeface="+mj-cs"/>
              </a:rPr>
              <a:t>ACCURACY LOGS</a:t>
            </a:r>
          </a:p>
        </p:txBody>
      </p:sp>
    </p:spTree>
    <p:extLst>
      <p:ext uri="{BB962C8B-B14F-4D97-AF65-F5344CB8AC3E}">
        <p14:creationId xmlns:p14="http://schemas.microsoft.com/office/powerpoint/2010/main" val="398112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3D79EC-4B9B-4541-8C16-1D5E8A51C62C}"/>
              </a:ext>
            </a:extLst>
          </p:cNvPr>
          <p:cNvPicPr>
            <a:picLocks noChangeAspect="1"/>
          </p:cNvPicPr>
          <p:nvPr/>
        </p:nvPicPr>
        <p:blipFill rotWithShape="1">
          <a:blip r:embed="rId2" cstate="print">
            <a:alphaModFix amt="35000"/>
          </a:blip>
          <a:srcRect/>
          <a:stretch/>
        </p:blipFill>
        <p:spPr>
          <a:xfrm>
            <a:off x="3174" y="-8154"/>
            <a:ext cx="12192000" cy="6857990"/>
          </a:xfrm>
          <a:prstGeom prst="rect">
            <a:avLst/>
          </a:prstGeom>
        </p:spPr>
      </p:pic>
      <p:sp>
        <p:nvSpPr>
          <p:cNvPr id="18" name="TextBox 17">
            <a:extLst>
              <a:ext uri="{FF2B5EF4-FFF2-40B4-BE49-F238E27FC236}">
                <a16:creationId xmlns:a16="http://schemas.microsoft.com/office/drawing/2014/main" id="{D8F52450-FE7B-4881-8685-73AF74387A3E}"/>
              </a:ext>
            </a:extLst>
          </p:cNvPr>
          <p:cNvSpPr txBox="1"/>
          <p:nvPr/>
        </p:nvSpPr>
        <p:spPr>
          <a:xfrm>
            <a:off x="684212" y="685800"/>
            <a:ext cx="8534400" cy="361526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endParaRPr lang="en-US" dirty="0"/>
          </a:p>
        </p:txBody>
      </p:sp>
      <p:sp>
        <p:nvSpPr>
          <p:cNvPr id="21" name="Subtitle 29">
            <a:extLst>
              <a:ext uri="{FF2B5EF4-FFF2-40B4-BE49-F238E27FC236}">
                <a16:creationId xmlns:a16="http://schemas.microsoft.com/office/drawing/2014/main" id="{483F3D0D-16A8-4674-A5D1-5B6BDA174867}"/>
              </a:ext>
            </a:extLst>
          </p:cNvPr>
          <p:cNvSpPr txBox="1">
            <a:spLocks/>
          </p:cNvSpPr>
          <p:nvPr/>
        </p:nvSpPr>
        <p:spPr>
          <a:xfrm>
            <a:off x="835929" y="1255294"/>
            <a:ext cx="10756039" cy="1611020"/>
          </a:xfrm>
          <a:prstGeom prst="rect">
            <a:avLst/>
          </a:prstGeom>
          <a:effectLst/>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dirty="0">
                <a:solidFill>
                  <a:schemeClr val="accent5"/>
                </a:solidFill>
                <a:latin typeface="Berlin Sans FB Demi" panose="020E0802020502020306" pitchFamily="34" charset="0"/>
                <a:ea typeface="+mj-ea"/>
                <a:cs typeface="+mj-cs"/>
              </a:rPr>
              <a:t>RESULTS OF ACCURACY FOR SINGLE STATIC AUGMENTATIONS</a:t>
            </a:r>
          </a:p>
        </p:txBody>
      </p:sp>
    </p:spTree>
    <p:extLst>
      <p:ext uri="{BB962C8B-B14F-4D97-AF65-F5344CB8AC3E}">
        <p14:creationId xmlns:p14="http://schemas.microsoft.com/office/powerpoint/2010/main" val="2663828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8F52450-FE7B-4881-8685-73AF74387A3E}"/>
              </a:ext>
            </a:extLst>
          </p:cNvPr>
          <p:cNvSpPr txBox="1"/>
          <p:nvPr/>
        </p:nvSpPr>
        <p:spPr>
          <a:xfrm>
            <a:off x="684212" y="685800"/>
            <a:ext cx="8534400" cy="361526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endParaRPr lang="en-US" dirty="0"/>
          </a:p>
        </p:txBody>
      </p:sp>
      <p:pic>
        <p:nvPicPr>
          <p:cNvPr id="3" name="Picture 2"/>
          <p:cNvPicPr>
            <a:picLocks noChangeAspect="1"/>
          </p:cNvPicPr>
          <p:nvPr/>
        </p:nvPicPr>
        <p:blipFill>
          <a:blip r:embed="rId2"/>
          <a:stretch>
            <a:fillRect/>
          </a:stretch>
        </p:blipFill>
        <p:spPr>
          <a:xfrm>
            <a:off x="-1" y="0"/>
            <a:ext cx="12188825" cy="6856214"/>
          </a:xfrm>
          <a:prstGeom prst="rect">
            <a:avLst/>
          </a:prstGeom>
        </p:spPr>
      </p:pic>
    </p:spTree>
    <p:extLst>
      <p:ext uri="{BB962C8B-B14F-4D97-AF65-F5344CB8AC3E}">
        <p14:creationId xmlns:p14="http://schemas.microsoft.com/office/powerpoint/2010/main" val="3043507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EE6CA0E9-D016-4F6D-B0AC-B1A47BFF1831}"/>
              </a:ext>
            </a:extLst>
          </p:cNvPr>
          <p:cNvSpPr txBox="1">
            <a:spLocks noGrp="1"/>
          </p:cNvSpPr>
          <p:nvPr>
            <p:ph type="title"/>
          </p:nvPr>
        </p:nvSpPr>
        <p:spPr>
          <a:xfrm>
            <a:off x="722312" y="373063"/>
            <a:ext cx="9850437" cy="959393"/>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tx1"/>
                </a:solidFill>
                <a:latin typeface="Eras Bold ITC" panose="020B0907030504020204" pitchFamily="34" charset="0"/>
              </a:rPr>
              <a:t>What is </a:t>
            </a:r>
            <a:r>
              <a:rPr lang="en-US" sz="4000" b="1" u="sng" dirty="0">
                <a:solidFill>
                  <a:schemeClr val="bg1"/>
                </a:solidFill>
                <a:latin typeface="Eras Bold ITC" panose="020B0907030504020204" pitchFamily="34" charset="0"/>
              </a:rPr>
              <a:t>Augmentation</a:t>
            </a:r>
            <a:r>
              <a:rPr lang="en-US" sz="4000" b="1" u="sng" dirty="0">
                <a:solidFill>
                  <a:schemeClr val="tx1"/>
                </a:solidFill>
                <a:latin typeface="Eras Bold ITC" panose="020B0907030504020204" pitchFamily="34" charset="0"/>
              </a:rPr>
              <a:t>?</a:t>
            </a:r>
          </a:p>
        </p:txBody>
      </p:sp>
      <p:sp>
        <p:nvSpPr>
          <p:cNvPr id="5" name="Subtitle 29">
            <a:extLst>
              <a:ext uri="{FF2B5EF4-FFF2-40B4-BE49-F238E27FC236}">
                <a16:creationId xmlns:a16="http://schemas.microsoft.com/office/drawing/2014/main" id="{AECA3135-F30F-4CFE-8C08-54D255CB8FE8}"/>
              </a:ext>
            </a:extLst>
          </p:cNvPr>
          <p:cNvSpPr txBox="1">
            <a:spLocks/>
          </p:cNvSpPr>
          <p:nvPr/>
        </p:nvSpPr>
        <p:spPr>
          <a:xfrm>
            <a:off x="548640" y="1227910"/>
            <a:ext cx="10920549" cy="1776547"/>
          </a:xfrm>
          <a:prstGeom prst="rect">
            <a:avLst/>
          </a:prstGeom>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lnSpc>
                <a:spcPct val="120000"/>
              </a:lnSpc>
            </a:pPr>
            <a:r>
              <a:rPr lang="en-US" sz="3000" b="1" dirty="0">
                <a:solidFill>
                  <a:schemeClr val="tx1"/>
                </a:solidFill>
              </a:rPr>
              <a:t> Data augmentation is a technique to artificially create new training data from existing training data.</a:t>
            </a:r>
          </a:p>
          <a:p>
            <a:pPr algn="just">
              <a:lnSpc>
                <a:spcPct val="120000"/>
              </a:lnSpc>
            </a:pPr>
            <a:r>
              <a:rPr lang="en-US" sz="3000" b="1" dirty="0">
                <a:solidFill>
                  <a:schemeClr val="tx1"/>
                </a:solidFill>
              </a:rPr>
              <a:t>Data augmentation is a strategy that enables to significantly increase the diversity of data available for training models, without actually collecting new data.</a:t>
            </a:r>
          </a:p>
        </p:txBody>
      </p:sp>
      <p:pic>
        <p:nvPicPr>
          <p:cNvPr id="6" name="Picture 5" descr="Diagram&#10;&#10;Description automatically generated">
            <a:extLst>
              <a:ext uri="{FF2B5EF4-FFF2-40B4-BE49-F238E27FC236}">
                <a16:creationId xmlns:a16="http://schemas.microsoft.com/office/drawing/2014/main" id="{CC428619-8C54-430E-B1B8-887F9859E80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292152" y="3169875"/>
            <a:ext cx="7041698" cy="3327868"/>
          </a:xfrm>
          <a:prstGeom prst="rect">
            <a:avLst/>
          </a:prstGeom>
          <a:effectLst>
            <a:innerShdw blurRad="114300">
              <a:prstClr val="black"/>
            </a:innerShdw>
          </a:effectLst>
        </p:spPr>
      </p:pic>
    </p:spTree>
    <p:extLst>
      <p:ext uri="{BB962C8B-B14F-4D97-AF65-F5344CB8AC3E}">
        <p14:creationId xmlns:p14="http://schemas.microsoft.com/office/powerpoint/2010/main" val="1306972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8F52450-FE7B-4881-8685-73AF74387A3E}"/>
              </a:ext>
            </a:extLst>
          </p:cNvPr>
          <p:cNvSpPr txBox="1"/>
          <p:nvPr/>
        </p:nvSpPr>
        <p:spPr>
          <a:xfrm>
            <a:off x="684212" y="685800"/>
            <a:ext cx="8534400" cy="361526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endParaRPr lang="en-US" dirty="0"/>
          </a:p>
        </p:txBody>
      </p:sp>
      <p:pic>
        <p:nvPicPr>
          <p:cNvPr id="3" name="Picture 2"/>
          <p:cNvPicPr>
            <a:picLocks noChangeAspect="1"/>
          </p:cNvPicPr>
          <p:nvPr/>
        </p:nvPicPr>
        <p:blipFill>
          <a:blip r:embed="rId2"/>
          <a:stretch>
            <a:fillRect/>
          </a:stretch>
        </p:blipFill>
        <p:spPr>
          <a:xfrm>
            <a:off x="-3176" y="0"/>
            <a:ext cx="12195175" cy="6859786"/>
          </a:xfrm>
          <a:prstGeom prst="rect">
            <a:avLst/>
          </a:prstGeom>
        </p:spPr>
      </p:pic>
    </p:spTree>
    <p:extLst>
      <p:ext uri="{BB962C8B-B14F-4D97-AF65-F5344CB8AC3E}">
        <p14:creationId xmlns:p14="http://schemas.microsoft.com/office/powerpoint/2010/main" val="1483134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8F52450-FE7B-4881-8685-73AF74387A3E}"/>
              </a:ext>
            </a:extLst>
          </p:cNvPr>
          <p:cNvSpPr txBox="1"/>
          <p:nvPr/>
        </p:nvSpPr>
        <p:spPr>
          <a:xfrm>
            <a:off x="684212" y="685800"/>
            <a:ext cx="8534400" cy="361526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endParaRPr lang="en-US" dirty="0"/>
          </a:p>
        </p:txBody>
      </p:sp>
      <p:pic>
        <p:nvPicPr>
          <p:cNvPr id="4" name="Picture 3"/>
          <p:cNvPicPr>
            <a:picLocks noChangeAspect="1"/>
          </p:cNvPicPr>
          <p:nvPr/>
        </p:nvPicPr>
        <p:blipFill>
          <a:blip r:embed="rId2"/>
          <a:stretch>
            <a:fillRect/>
          </a:stretch>
        </p:blipFill>
        <p:spPr>
          <a:xfrm>
            <a:off x="-3175" y="0"/>
            <a:ext cx="12192000" cy="6858000"/>
          </a:xfrm>
          <a:prstGeom prst="rect">
            <a:avLst/>
          </a:prstGeom>
        </p:spPr>
      </p:pic>
    </p:spTree>
    <p:extLst>
      <p:ext uri="{BB962C8B-B14F-4D97-AF65-F5344CB8AC3E}">
        <p14:creationId xmlns:p14="http://schemas.microsoft.com/office/powerpoint/2010/main" val="2062233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512154671"/>
              </p:ext>
            </p:extLst>
          </p:nvPr>
        </p:nvGraphicFramePr>
        <p:xfrm>
          <a:off x="974784" y="1608021"/>
          <a:ext cx="3586794" cy="2031993"/>
        </p:xfrm>
        <a:graphic>
          <a:graphicData uri="http://schemas.openxmlformats.org/drawingml/2006/table">
            <a:tbl>
              <a:tblPr/>
              <a:tblGrid>
                <a:gridCol w="1595888">
                  <a:extLst>
                    <a:ext uri="{9D8B030D-6E8A-4147-A177-3AD203B41FA5}">
                      <a16:colId xmlns:a16="http://schemas.microsoft.com/office/drawing/2014/main" val="20000"/>
                    </a:ext>
                  </a:extLst>
                </a:gridCol>
                <a:gridCol w="1990906">
                  <a:extLst>
                    <a:ext uri="{9D8B030D-6E8A-4147-A177-3AD203B41FA5}">
                      <a16:colId xmlns:a16="http://schemas.microsoft.com/office/drawing/2014/main" val="20001"/>
                    </a:ext>
                  </a:extLst>
                </a:gridCol>
              </a:tblGrid>
              <a:tr h="305482">
                <a:tc>
                  <a:txBody>
                    <a:bodyPr/>
                    <a:lstStyle/>
                    <a:p>
                      <a:pPr rtl="0" fontAlgn="t">
                        <a:spcBef>
                          <a:spcPts val="0"/>
                        </a:spcBef>
                        <a:spcAft>
                          <a:spcPts val="0"/>
                        </a:spcAft>
                      </a:pPr>
                      <a:r>
                        <a:rPr lang="en-IN" sz="1800" b="1" i="0" u="none" strike="noStrike" dirty="0">
                          <a:solidFill>
                            <a:srgbClr val="000000"/>
                          </a:solidFill>
                          <a:effectLst/>
                          <a:latin typeface="+mj-lt"/>
                        </a:rPr>
                        <a:t>INEFFECTIVE </a:t>
                      </a:r>
                      <a:endParaRPr lang="en-IN" sz="32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800" b="1" i="0" u="none" strike="noStrike" dirty="0">
                          <a:solidFill>
                            <a:schemeClr val="tx1"/>
                          </a:solidFill>
                          <a:effectLst/>
                          <a:latin typeface="+mj-lt"/>
                        </a:rPr>
                        <a:t>EFFECTIVE </a:t>
                      </a:r>
                      <a:endParaRPr lang="en-IN" sz="32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30673">
                <a:tc>
                  <a:txBody>
                    <a:bodyPr/>
                    <a:lstStyle/>
                    <a:p>
                      <a:pPr rtl="0" fontAlgn="t">
                        <a:spcBef>
                          <a:spcPts val="0"/>
                        </a:spcBef>
                        <a:spcAft>
                          <a:spcPts val="0"/>
                        </a:spcAft>
                      </a:pPr>
                      <a:r>
                        <a:rPr lang="en-US" sz="1400" b="0" i="0" u="none" strike="noStrike" dirty="0" err="1">
                          <a:solidFill>
                            <a:srgbClr val="000000"/>
                          </a:solidFill>
                          <a:effectLst/>
                          <a:latin typeface="+mj-lt"/>
                        </a:rPr>
                        <a:t>GaussianBlur</a:t>
                      </a:r>
                      <a:r>
                        <a:rPr lang="en-US" sz="1400" b="0" i="0" u="none" strike="noStrike" dirty="0">
                          <a:solidFill>
                            <a:srgbClr val="000000"/>
                          </a:solidFill>
                          <a:effectLst/>
                          <a:latin typeface="+mj-lt"/>
                        </a:rPr>
                        <a:t> </a:t>
                      </a:r>
                      <a:endParaRPr lang="en-US" sz="2400" dirty="0">
                        <a:effectLst/>
                        <a:latin typeface="+mj-lt"/>
                      </a:endParaRPr>
                    </a:p>
                    <a:p>
                      <a:pPr rtl="0" fontAlgn="t">
                        <a:spcBef>
                          <a:spcPts val="0"/>
                        </a:spcBef>
                        <a:spcAft>
                          <a:spcPts val="0"/>
                        </a:spcAft>
                      </a:pPr>
                      <a:r>
                        <a:rPr lang="en-US" sz="1400" b="0" i="0" u="none" strike="noStrike" dirty="0" err="1">
                          <a:solidFill>
                            <a:srgbClr val="000000"/>
                          </a:solidFill>
                          <a:effectLst/>
                          <a:latin typeface="+mj-lt"/>
                        </a:rPr>
                        <a:t>ChannelDropout</a:t>
                      </a:r>
                      <a:endParaRPr lang="en-US" sz="2400" dirty="0">
                        <a:effectLst/>
                        <a:latin typeface="+mj-lt"/>
                      </a:endParaRPr>
                    </a:p>
                    <a:p>
                      <a:pPr rtl="0" fontAlgn="t">
                        <a:spcBef>
                          <a:spcPts val="0"/>
                        </a:spcBef>
                        <a:spcAft>
                          <a:spcPts val="0"/>
                        </a:spcAft>
                      </a:pPr>
                      <a:r>
                        <a:rPr lang="en-US" sz="1400" b="0" i="0" u="none" strike="noStrike" dirty="0" err="1">
                          <a:solidFill>
                            <a:srgbClr val="000000"/>
                          </a:solidFill>
                          <a:effectLst/>
                          <a:latin typeface="+mj-lt"/>
                        </a:rPr>
                        <a:t>GridDropout</a:t>
                      </a:r>
                      <a:r>
                        <a:rPr lang="en-US" sz="1400" b="0" i="0" u="none" strike="noStrike" dirty="0">
                          <a:solidFill>
                            <a:srgbClr val="000000"/>
                          </a:solidFill>
                          <a:effectLst/>
                          <a:latin typeface="+mj-lt"/>
                        </a:rPr>
                        <a:t> </a:t>
                      </a:r>
                      <a:endParaRPr lang="en-US" sz="2400" dirty="0">
                        <a:effectLst/>
                        <a:latin typeface="+mj-lt"/>
                      </a:endParaRPr>
                    </a:p>
                    <a:p>
                      <a:pPr rtl="0" fontAlgn="t">
                        <a:spcBef>
                          <a:spcPts val="0"/>
                        </a:spcBef>
                        <a:spcAft>
                          <a:spcPts val="0"/>
                        </a:spcAft>
                      </a:pPr>
                      <a:r>
                        <a:rPr lang="en-US" sz="1400" b="0" i="0" u="none" strike="noStrike" dirty="0">
                          <a:solidFill>
                            <a:srgbClr val="000000"/>
                          </a:solidFill>
                          <a:effectLst/>
                          <a:latin typeface="+mj-lt"/>
                        </a:rPr>
                        <a:t>Sharpen </a:t>
                      </a:r>
                      <a:endParaRPr lang="en-US" sz="2400" dirty="0">
                        <a:effectLst/>
                        <a:latin typeface="+mj-lt"/>
                      </a:endParaRPr>
                    </a:p>
                    <a:p>
                      <a:pPr rtl="0" fontAlgn="t">
                        <a:spcBef>
                          <a:spcPts val="0"/>
                        </a:spcBef>
                        <a:spcAft>
                          <a:spcPts val="0"/>
                        </a:spcAft>
                      </a:pPr>
                      <a:r>
                        <a:rPr lang="en-US" sz="1400" b="0" i="0" u="none" strike="noStrike" dirty="0">
                          <a:solidFill>
                            <a:srgbClr val="000000"/>
                          </a:solidFill>
                          <a:effectLst/>
                          <a:latin typeface="+mj-lt"/>
                        </a:rPr>
                        <a:t>Solarize</a:t>
                      </a:r>
                      <a:endParaRPr lang="en-US" sz="24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err="1">
                          <a:solidFill>
                            <a:schemeClr val="tx1"/>
                          </a:solidFill>
                          <a:effectLst/>
                          <a:latin typeface="+mj-lt"/>
                        </a:rPr>
                        <a:t>FancyPCA</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GaussNoise</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InvertImg</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RGBShift</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HueSaturationValue</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JpegCompression</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MultiplicativeNoise</a:t>
                      </a:r>
                      <a:endParaRPr lang="en-IN" sz="24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048006935"/>
              </p:ext>
            </p:extLst>
          </p:nvPr>
        </p:nvGraphicFramePr>
        <p:xfrm>
          <a:off x="6660229" y="1696284"/>
          <a:ext cx="3751853" cy="1809488"/>
        </p:xfrm>
        <a:graphic>
          <a:graphicData uri="http://schemas.openxmlformats.org/drawingml/2006/table">
            <a:tbl>
              <a:tblPr/>
              <a:tblGrid>
                <a:gridCol w="1793658">
                  <a:extLst>
                    <a:ext uri="{9D8B030D-6E8A-4147-A177-3AD203B41FA5}">
                      <a16:colId xmlns:a16="http://schemas.microsoft.com/office/drawing/2014/main" val="20000"/>
                    </a:ext>
                  </a:extLst>
                </a:gridCol>
                <a:gridCol w="1958195">
                  <a:extLst>
                    <a:ext uri="{9D8B030D-6E8A-4147-A177-3AD203B41FA5}">
                      <a16:colId xmlns:a16="http://schemas.microsoft.com/office/drawing/2014/main" val="20001"/>
                    </a:ext>
                  </a:extLst>
                </a:gridCol>
              </a:tblGrid>
              <a:tr h="386338">
                <a:tc>
                  <a:txBody>
                    <a:bodyPr/>
                    <a:lstStyle/>
                    <a:p>
                      <a:pPr rtl="0" fontAlgn="t">
                        <a:spcBef>
                          <a:spcPts val="0"/>
                        </a:spcBef>
                        <a:spcAft>
                          <a:spcPts val="0"/>
                        </a:spcAft>
                      </a:pPr>
                      <a:r>
                        <a:rPr lang="en-IN" sz="1800" b="1" i="0" u="none" strike="noStrike" dirty="0">
                          <a:solidFill>
                            <a:srgbClr val="000000"/>
                          </a:solidFill>
                          <a:effectLst/>
                          <a:latin typeface="+mj-lt"/>
                        </a:rPr>
                        <a:t>INEFFECTIVE </a:t>
                      </a:r>
                      <a:endParaRPr lang="en-IN" sz="32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800" b="1" i="0" u="none" strike="noStrike" dirty="0">
                          <a:solidFill>
                            <a:schemeClr val="tx1"/>
                          </a:solidFill>
                          <a:effectLst/>
                          <a:latin typeface="+mj-lt"/>
                        </a:rPr>
                        <a:t>EFFECTIVE </a:t>
                      </a:r>
                      <a:endParaRPr lang="en-IN" sz="32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08168">
                <a:tc>
                  <a:txBody>
                    <a:bodyPr/>
                    <a:lstStyle/>
                    <a:p>
                      <a:pPr rtl="0" fontAlgn="t">
                        <a:spcBef>
                          <a:spcPts val="0"/>
                        </a:spcBef>
                        <a:spcAft>
                          <a:spcPts val="0"/>
                        </a:spcAft>
                      </a:pPr>
                      <a:r>
                        <a:rPr lang="en-IN" sz="1400" b="0" i="0" u="none" strike="noStrike" dirty="0" err="1">
                          <a:solidFill>
                            <a:srgbClr val="000000"/>
                          </a:solidFill>
                          <a:effectLst/>
                          <a:latin typeface="+mj-lt"/>
                        </a:rPr>
                        <a:t>GaussianBlur</a:t>
                      </a:r>
                      <a:r>
                        <a:rPr lang="en-IN" sz="1400" b="0" i="0" u="none" strike="noStrike" dirty="0">
                          <a:solidFill>
                            <a:srgbClr val="000000"/>
                          </a:solidFill>
                          <a:effectLst/>
                          <a:latin typeface="+mj-lt"/>
                        </a:rPr>
                        <a:t> </a:t>
                      </a:r>
                      <a:endParaRPr lang="en-IN" sz="2400" dirty="0">
                        <a:effectLst/>
                        <a:latin typeface="+mj-lt"/>
                      </a:endParaRPr>
                    </a:p>
                    <a:p>
                      <a:pPr rtl="0" fontAlgn="t">
                        <a:spcBef>
                          <a:spcPts val="0"/>
                        </a:spcBef>
                        <a:spcAft>
                          <a:spcPts val="0"/>
                        </a:spcAft>
                      </a:pPr>
                      <a:r>
                        <a:rPr lang="en-IN" sz="1400" b="0" i="0" u="none" strike="noStrike" dirty="0">
                          <a:solidFill>
                            <a:srgbClr val="000000"/>
                          </a:solidFill>
                          <a:effectLst/>
                          <a:latin typeface="+mj-lt"/>
                        </a:rPr>
                        <a:t>Glass Blur</a:t>
                      </a:r>
                      <a:endParaRPr lang="en-IN" sz="2400" dirty="0">
                        <a:effectLst/>
                        <a:latin typeface="+mj-lt"/>
                      </a:endParaRPr>
                    </a:p>
                    <a:p>
                      <a:pPr rtl="0" fontAlgn="t">
                        <a:spcBef>
                          <a:spcPts val="0"/>
                        </a:spcBef>
                        <a:spcAft>
                          <a:spcPts val="0"/>
                        </a:spcAft>
                      </a:pPr>
                      <a:r>
                        <a:rPr lang="en-IN" sz="1400" b="0" i="0" u="none" strike="noStrike" dirty="0" err="1">
                          <a:solidFill>
                            <a:srgbClr val="000000"/>
                          </a:solidFill>
                          <a:effectLst/>
                          <a:latin typeface="+mj-lt"/>
                        </a:rPr>
                        <a:t>ChannelDropout</a:t>
                      </a:r>
                      <a:endParaRPr lang="en-IN" sz="2400" dirty="0">
                        <a:effectLst/>
                        <a:latin typeface="+mj-lt"/>
                      </a:endParaRPr>
                    </a:p>
                    <a:p>
                      <a:pPr rtl="0" fontAlgn="t">
                        <a:spcBef>
                          <a:spcPts val="0"/>
                        </a:spcBef>
                        <a:spcAft>
                          <a:spcPts val="0"/>
                        </a:spcAft>
                      </a:pPr>
                      <a:r>
                        <a:rPr lang="en-IN" sz="1400" b="0" i="0" u="none" strike="noStrike" dirty="0" err="1">
                          <a:solidFill>
                            <a:srgbClr val="000000"/>
                          </a:solidFill>
                          <a:effectLst/>
                          <a:latin typeface="+mj-lt"/>
                        </a:rPr>
                        <a:t>GridDropout</a:t>
                      </a:r>
                      <a:r>
                        <a:rPr lang="en-IN" sz="1400" b="0" i="0" u="none" strike="noStrike" dirty="0">
                          <a:solidFill>
                            <a:srgbClr val="000000"/>
                          </a:solidFill>
                          <a:effectLst/>
                          <a:latin typeface="+mj-lt"/>
                        </a:rPr>
                        <a:t> </a:t>
                      </a:r>
                      <a:endParaRPr lang="en-IN" sz="2400" dirty="0">
                        <a:effectLst/>
                        <a:latin typeface="+mj-lt"/>
                      </a:endParaRPr>
                    </a:p>
                    <a:p>
                      <a:pPr rtl="0" fontAlgn="t">
                        <a:spcBef>
                          <a:spcPts val="0"/>
                        </a:spcBef>
                        <a:spcAft>
                          <a:spcPts val="0"/>
                        </a:spcAft>
                      </a:pPr>
                      <a:r>
                        <a:rPr lang="en-IN" sz="1400" b="0" i="0" u="none" strike="noStrike" dirty="0">
                          <a:solidFill>
                            <a:srgbClr val="000000"/>
                          </a:solidFill>
                          <a:effectLst/>
                          <a:latin typeface="+mj-lt"/>
                        </a:rPr>
                        <a:t>Sharpen </a:t>
                      </a:r>
                      <a:endParaRPr lang="en-IN" sz="2400" dirty="0">
                        <a:effectLst/>
                        <a:latin typeface="+mj-lt"/>
                      </a:endParaRPr>
                    </a:p>
                    <a:p>
                      <a:pPr rtl="0" fontAlgn="t">
                        <a:spcBef>
                          <a:spcPts val="0"/>
                        </a:spcBef>
                        <a:spcAft>
                          <a:spcPts val="0"/>
                        </a:spcAft>
                      </a:pPr>
                      <a:r>
                        <a:rPr lang="en-IN" sz="1400" b="0" i="0" u="none" strike="noStrike" dirty="0">
                          <a:solidFill>
                            <a:srgbClr val="000000"/>
                          </a:solidFill>
                          <a:effectLst/>
                          <a:latin typeface="+mj-lt"/>
                        </a:rPr>
                        <a:t>Solarize</a:t>
                      </a:r>
                      <a:endParaRPr lang="en-IN" sz="24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FR" sz="1400" b="0" i="0" u="none" strike="noStrike" dirty="0" err="1">
                          <a:solidFill>
                            <a:schemeClr val="tx1"/>
                          </a:solidFill>
                          <a:effectLst/>
                          <a:latin typeface="+mj-lt"/>
                        </a:rPr>
                        <a:t>VerticalFlip</a:t>
                      </a:r>
                      <a:r>
                        <a:rPr lang="fr-FR" sz="1400" b="0" i="0" u="none" strike="noStrike" dirty="0">
                          <a:solidFill>
                            <a:schemeClr val="tx1"/>
                          </a:solidFill>
                          <a:effectLst/>
                          <a:latin typeface="+mj-lt"/>
                        </a:rPr>
                        <a:t> </a:t>
                      </a:r>
                      <a:endParaRPr lang="fr-FR" sz="2400" dirty="0">
                        <a:solidFill>
                          <a:schemeClr val="tx1"/>
                        </a:solidFill>
                        <a:effectLst/>
                        <a:latin typeface="+mj-lt"/>
                      </a:endParaRPr>
                    </a:p>
                    <a:p>
                      <a:pPr rtl="0" fontAlgn="t">
                        <a:spcBef>
                          <a:spcPts val="0"/>
                        </a:spcBef>
                        <a:spcAft>
                          <a:spcPts val="0"/>
                        </a:spcAft>
                      </a:pPr>
                      <a:r>
                        <a:rPr lang="fr-FR" sz="1400" b="0" i="0" u="none" strike="noStrike" dirty="0">
                          <a:solidFill>
                            <a:schemeClr val="tx1"/>
                          </a:solidFill>
                          <a:effectLst/>
                          <a:latin typeface="+mj-lt"/>
                        </a:rPr>
                        <a:t>Transpose </a:t>
                      </a:r>
                      <a:endParaRPr lang="fr-FR" sz="2400" dirty="0">
                        <a:solidFill>
                          <a:schemeClr val="tx1"/>
                        </a:solidFill>
                        <a:effectLst/>
                        <a:latin typeface="+mj-lt"/>
                      </a:endParaRPr>
                    </a:p>
                    <a:p>
                      <a:pPr rtl="0" fontAlgn="t">
                        <a:spcBef>
                          <a:spcPts val="0"/>
                        </a:spcBef>
                        <a:spcAft>
                          <a:spcPts val="0"/>
                        </a:spcAft>
                      </a:pPr>
                      <a:r>
                        <a:rPr lang="fr-FR" sz="1400" b="0" i="0" u="none" strike="noStrike" dirty="0" err="1">
                          <a:solidFill>
                            <a:schemeClr val="tx1"/>
                          </a:solidFill>
                          <a:effectLst/>
                          <a:latin typeface="+mj-lt"/>
                        </a:rPr>
                        <a:t>GaussNoise</a:t>
                      </a:r>
                      <a:r>
                        <a:rPr lang="fr-FR" sz="1400" b="0" i="0" u="none" strike="noStrike" dirty="0">
                          <a:solidFill>
                            <a:schemeClr val="tx1"/>
                          </a:solidFill>
                          <a:effectLst/>
                          <a:latin typeface="+mj-lt"/>
                        </a:rPr>
                        <a:t> </a:t>
                      </a:r>
                      <a:endParaRPr lang="fr-FR" sz="2400" dirty="0">
                        <a:solidFill>
                          <a:schemeClr val="tx1"/>
                        </a:solidFill>
                        <a:effectLst/>
                        <a:latin typeface="+mj-lt"/>
                      </a:endParaRPr>
                    </a:p>
                    <a:p>
                      <a:pPr rtl="0" fontAlgn="t">
                        <a:spcBef>
                          <a:spcPts val="0"/>
                        </a:spcBef>
                        <a:spcAft>
                          <a:spcPts val="0"/>
                        </a:spcAft>
                      </a:pPr>
                      <a:r>
                        <a:rPr lang="fr-FR" sz="1400" b="0" i="0" u="none" strike="noStrike" dirty="0" err="1">
                          <a:solidFill>
                            <a:schemeClr val="tx1"/>
                          </a:solidFill>
                          <a:effectLst/>
                          <a:latin typeface="+mj-lt"/>
                        </a:rPr>
                        <a:t>MotionBlur</a:t>
                      </a:r>
                      <a:r>
                        <a:rPr lang="fr-FR" sz="1400" b="0" i="0" u="none" strike="noStrike" dirty="0">
                          <a:solidFill>
                            <a:schemeClr val="tx1"/>
                          </a:solidFill>
                          <a:effectLst/>
                          <a:latin typeface="+mj-lt"/>
                        </a:rPr>
                        <a:t> </a:t>
                      </a:r>
                      <a:endParaRPr lang="fr-FR" sz="2400" dirty="0">
                        <a:solidFill>
                          <a:schemeClr val="tx1"/>
                        </a:solidFill>
                        <a:effectLst/>
                        <a:latin typeface="+mj-lt"/>
                      </a:endParaRPr>
                    </a:p>
                    <a:p>
                      <a:pPr rtl="0" fontAlgn="t">
                        <a:spcBef>
                          <a:spcPts val="0"/>
                        </a:spcBef>
                        <a:spcAft>
                          <a:spcPts val="0"/>
                        </a:spcAft>
                      </a:pPr>
                      <a:r>
                        <a:rPr lang="fr-FR" sz="1400" b="0" i="0" u="none" strike="noStrike" dirty="0" err="1">
                          <a:solidFill>
                            <a:schemeClr val="tx1"/>
                          </a:solidFill>
                          <a:effectLst/>
                          <a:latin typeface="+mj-lt"/>
                        </a:rPr>
                        <a:t>HueSaturationValue</a:t>
                      </a:r>
                      <a:endParaRPr lang="fr-FR" sz="24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Rectangle 14"/>
          <p:cNvSpPr/>
          <p:nvPr/>
        </p:nvSpPr>
        <p:spPr>
          <a:xfrm>
            <a:off x="6559312" y="1286125"/>
            <a:ext cx="4201791" cy="369332"/>
          </a:xfrm>
          <a:prstGeom prst="rect">
            <a:avLst/>
          </a:prstGeom>
        </p:spPr>
        <p:txBody>
          <a:bodyPr wrap="none">
            <a:spAutoFit/>
          </a:bodyPr>
          <a:lstStyle/>
          <a:p>
            <a:r>
              <a:rPr lang="en-IN" b="1" dirty="0">
                <a:solidFill>
                  <a:srgbClr val="000000"/>
                </a:solidFill>
                <a:latin typeface="+mj-lt"/>
              </a:rPr>
              <a:t>For Chest </a:t>
            </a:r>
            <a:r>
              <a:rPr lang="en-IN" b="1" dirty="0" err="1">
                <a:solidFill>
                  <a:srgbClr val="000000"/>
                </a:solidFill>
                <a:latin typeface="+mj-lt"/>
              </a:rPr>
              <a:t>Xray</a:t>
            </a:r>
            <a:r>
              <a:rPr lang="en-IN" b="1" dirty="0">
                <a:solidFill>
                  <a:srgbClr val="000000"/>
                </a:solidFill>
                <a:latin typeface="+mj-lt"/>
              </a:rPr>
              <a:t> Pneumonia Dataset -</a:t>
            </a:r>
            <a:endParaRPr lang="en-IN" b="1" dirty="0">
              <a:latin typeface="+mj-lt"/>
            </a:endParaRPr>
          </a:p>
        </p:txBody>
      </p:sp>
      <p:sp>
        <p:nvSpPr>
          <p:cNvPr id="16" name="Rectangle 15"/>
          <p:cNvSpPr/>
          <p:nvPr/>
        </p:nvSpPr>
        <p:spPr>
          <a:xfrm>
            <a:off x="4480705" y="3725223"/>
            <a:ext cx="2642070" cy="369332"/>
          </a:xfrm>
          <a:prstGeom prst="rect">
            <a:avLst/>
          </a:prstGeom>
        </p:spPr>
        <p:txBody>
          <a:bodyPr wrap="none">
            <a:spAutoFit/>
          </a:bodyPr>
          <a:lstStyle/>
          <a:p>
            <a:r>
              <a:rPr lang="en-IN" b="1" dirty="0">
                <a:solidFill>
                  <a:srgbClr val="000000"/>
                </a:solidFill>
                <a:latin typeface="+mj-lt"/>
              </a:rPr>
              <a:t>For CIFAR 10 Dataset -</a:t>
            </a:r>
            <a:endParaRPr lang="en-IN" b="1" dirty="0">
              <a:latin typeface="+mj-lt"/>
            </a:endParaRPr>
          </a:p>
        </p:txBody>
      </p:sp>
      <p:graphicFrame>
        <p:nvGraphicFramePr>
          <p:cNvPr id="17" name="Table 16"/>
          <p:cNvGraphicFramePr>
            <a:graphicFrameLocks noGrp="1"/>
          </p:cNvGraphicFramePr>
          <p:nvPr>
            <p:extLst>
              <p:ext uri="{D42A27DB-BD31-4B8C-83A1-F6EECF244321}">
                <p14:modId xmlns:p14="http://schemas.microsoft.com/office/powerpoint/2010/main" val="2916856780"/>
              </p:ext>
            </p:extLst>
          </p:nvPr>
        </p:nvGraphicFramePr>
        <p:xfrm>
          <a:off x="3960476" y="4150534"/>
          <a:ext cx="3682528" cy="2087156"/>
        </p:xfrm>
        <a:graphic>
          <a:graphicData uri="http://schemas.openxmlformats.org/drawingml/2006/table">
            <a:tbl>
              <a:tblPr/>
              <a:tblGrid>
                <a:gridCol w="1683030">
                  <a:extLst>
                    <a:ext uri="{9D8B030D-6E8A-4147-A177-3AD203B41FA5}">
                      <a16:colId xmlns:a16="http://schemas.microsoft.com/office/drawing/2014/main" val="20000"/>
                    </a:ext>
                  </a:extLst>
                </a:gridCol>
                <a:gridCol w="1999498">
                  <a:extLst>
                    <a:ext uri="{9D8B030D-6E8A-4147-A177-3AD203B41FA5}">
                      <a16:colId xmlns:a16="http://schemas.microsoft.com/office/drawing/2014/main" val="20001"/>
                    </a:ext>
                  </a:extLst>
                </a:gridCol>
              </a:tblGrid>
              <a:tr h="369373">
                <a:tc>
                  <a:txBody>
                    <a:bodyPr/>
                    <a:lstStyle/>
                    <a:p>
                      <a:pPr rtl="0" fontAlgn="t">
                        <a:spcBef>
                          <a:spcPts val="0"/>
                        </a:spcBef>
                        <a:spcAft>
                          <a:spcPts val="0"/>
                        </a:spcAft>
                      </a:pPr>
                      <a:r>
                        <a:rPr lang="en-IN" sz="1800" b="1" i="0" u="none" strike="noStrike" dirty="0">
                          <a:solidFill>
                            <a:srgbClr val="000000"/>
                          </a:solidFill>
                          <a:effectLst/>
                          <a:latin typeface="+mj-lt"/>
                        </a:rPr>
                        <a:t>INEFFECTIVE </a:t>
                      </a:r>
                      <a:endParaRPr lang="en-IN" sz="32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800" b="1" i="0" u="none" strike="noStrike" dirty="0">
                          <a:solidFill>
                            <a:schemeClr val="tx1"/>
                          </a:solidFill>
                          <a:effectLst/>
                          <a:latin typeface="+mj-lt"/>
                        </a:rPr>
                        <a:t>EFFECTIVE </a:t>
                      </a:r>
                      <a:endParaRPr lang="en-IN" sz="32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85836">
                <a:tc>
                  <a:txBody>
                    <a:bodyPr/>
                    <a:lstStyle/>
                    <a:p>
                      <a:pPr rtl="0" fontAlgn="t">
                        <a:spcBef>
                          <a:spcPts val="0"/>
                        </a:spcBef>
                        <a:spcAft>
                          <a:spcPts val="0"/>
                        </a:spcAft>
                      </a:pPr>
                      <a:r>
                        <a:rPr lang="en-US" sz="1400" b="0" i="0" u="none" strike="noStrike" dirty="0" err="1">
                          <a:solidFill>
                            <a:srgbClr val="000000"/>
                          </a:solidFill>
                          <a:effectLst/>
                          <a:latin typeface="+mj-lt"/>
                        </a:rPr>
                        <a:t>GaussianBlur</a:t>
                      </a:r>
                      <a:r>
                        <a:rPr lang="en-US" sz="1400" b="0" i="0" u="none" strike="noStrike" dirty="0">
                          <a:solidFill>
                            <a:srgbClr val="000000"/>
                          </a:solidFill>
                          <a:effectLst/>
                          <a:latin typeface="+mj-lt"/>
                        </a:rPr>
                        <a:t> </a:t>
                      </a:r>
                      <a:endParaRPr lang="en-US" sz="2400" dirty="0">
                        <a:effectLst/>
                        <a:latin typeface="+mj-lt"/>
                      </a:endParaRPr>
                    </a:p>
                    <a:p>
                      <a:pPr rtl="0" fontAlgn="t">
                        <a:spcBef>
                          <a:spcPts val="0"/>
                        </a:spcBef>
                        <a:spcAft>
                          <a:spcPts val="0"/>
                        </a:spcAft>
                      </a:pPr>
                      <a:r>
                        <a:rPr lang="en-US" sz="1400" b="0" i="0" u="none" strike="noStrike" dirty="0" err="1">
                          <a:solidFill>
                            <a:srgbClr val="000000"/>
                          </a:solidFill>
                          <a:effectLst/>
                          <a:latin typeface="+mj-lt"/>
                        </a:rPr>
                        <a:t>ChannelDropout</a:t>
                      </a:r>
                      <a:endParaRPr lang="en-US" sz="2400" dirty="0">
                        <a:effectLst/>
                        <a:latin typeface="+mj-lt"/>
                      </a:endParaRPr>
                    </a:p>
                    <a:p>
                      <a:pPr rtl="0" fontAlgn="t">
                        <a:spcBef>
                          <a:spcPts val="0"/>
                        </a:spcBef>
                        <a:spcAft>
                          <a:spcPts val="0"/>
                        </a:spcAft>
                      </a:pPr>
                      <a:r>
                        <a:rPr lang="en-US" sz="1400" b="0" i="0" u="none" strike="noStrike" dirty="0" err="1">
                          <a:solidFill>
                            <a:srgbClr val="000000"/>
                          </a:solidFill>
                          <a:effectLst/>
                          <a:latin typeface="+mj-lt"/>
                        </a:rPr>
                        <a:t>GridDropout</a:t>
                      </a:r>
                      <a:r>
                        <a:rPr lang="en-US" sz="1400" b="0" i="0" u="none" strike="noStrike" dirty="0">
                          <a:solidFill>
                            <a:srgbClr val="000000"/>
                          </a:solidFill>
                          <a:effectLst/>
                          <a:latin typeface="+mj-lt"/>
                        </a:rPr>
                        <a:t> </a:t>
                      </a:r>
                      <a:endParaRPr lang="en-US" sz="2400" dirty="0">
                        <a:effectLst/>
                        <a:latin typeface="+mj-lt"/>
                      </a:endParaRPr>
                    </a:p>
                    <a:p>
                      <a:pPr rtl="0" fontAlgn="t">
                        <a:spcBef>
                          <a:spcPts val="0"/>
                        </a:spcBef>
                        <a:spcAft>
                          <a:spcPts val="0"/>
                        </a:spcAft>
                      </a:pPr>
                      <a:r>
                        <a:rPr lang="en-US" sz="1400" b="0" i="0" u="none" strike="noStrike" dirty="0">
                          <a:solidFill>
                            <a:srgbClr val="000000"/>
                          </a:solidFill>
                          <a:effectLst/>
                          <a:latin typeface="+mj-lt"/>
                        </a:rPr>
                        <a:t>Sharpen </a:t>
                      </a:r>
                      <a:endParaRPr lang="en-US" sz="2400" dirty="0">
                        <a:effectLst/>
                        <a:latin typeface="+mj-lt"/>
                      </a:endParaRPr>
                    </a:p>
                    <a:p>
                      <a:pPr rtl="0" fontAlgn="t">
                        <a:spcBef>
                          <a:spcPts val="0"/>
                        </a:spcBef>
                        <a:spcAft>
                          <a:spcPts val="0"/>
                        </a:spcAft>
                      </a:pPr>
                      <a:r>
                        <a:rPr lang="en-US" sz="1400" b="0" i="0" u="none" strike="noStrike" dirty="0">
                          <a:solidFill>
                            <a:srgbClr val="000000"/>
                          </a:solidFill>
                          <a:effectLst/>
                          <a:latin typeface="+mj-lt"/>
                        </a:rPr>
                        <a:t>Solarize </a:t>
                      </a:r>
                      <a:endParaRPr lang="en-US" sz="2400" dirty="0">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err="1">
                          <a:solidFill>
                            <a:schemeClr val="tx1"/>
                          </a:solidFill>
                          <a:effectLst/>
                          <a:latin typeface="+mj-lt"/>
                        </a:rPr>
                        <a:t>FancyPCA</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GaussNoise</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InvertImg</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RGBShift</a:t>
                      </a:r>
                      <a:r>
                        <a:rPr lang="en-IN" sz="1400" b="0" i="0" u="none" strike="noStrike" dirty="0">
                          <a:solidFill>
                            <a:schemeClr val="tx1"/>
                          </a:solidFill>
                          <a:effectLst/>
                          <a:latin typeface="+mj-lt"/>
                        </a:rPr>
                        <a:t> </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HueSaturationValue</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JpegCompression</a:t>
                      </a:r>
                      <a:endParaRPr lang="en-IN" sz="2400" dirty="0">
                        <a:solidFill>
                          <a:schemeClr val="tx1"/>
                        </a:solidFill>
                        <a:effectLst/>
                        <a:latin typeface="+mj-lt"/>
                      </a:endParaRPr>
                    </a:p>
                    <a:p>
                      <a:pPr rtl="0" fontAlgn="t">
                        <a:spcBef>
                          <a:spcPts val="0"/>
                        </a:spcBef>
                        <a:spcAft>
                          <a:spcPts val="0"/>
                        </a:spcAft>
                      </a:pPr>
                      <a:r>
                        <a:rPr lang="en-IN" sz="1400" b="0" i="0" u="none" strike="noStrike" dirty="0" err="1">
                          <a:solidFill>
                            <a:schemeClr val="tx1"/>
                          </a:solidFill>
                          <a:effectLst/>
                          <a:latin typeface="+mj-lt"/>
                        </a:rPr>
                        <a:t>MultiplicativeNoise</a:t>
                      </a:r>
                      <a:r>
                        <a:rPr lang="en-IN" sz="1400" b="0" i="0" u="none" strike="noStrike" dirty="0">
                          <a:solidFill>
                            <a:schemeClr val="tx1"/>
                          </a:solidFill>
                          <a:effectLst/>
                          <a:latin typeface="+mj-lt"/>
                        </a:rPr>
                        <a:t> </a:t>
                      </a:r>
                      <a:endParaRPr lang="en-IN" sz="2400" dirty="0">
                        <a:solidFill>
                          <a:schemeClr val="tx1"/>
                        </a:solidFill>
                        <a:effectLst/>
                        <a:latin typeface="+mj-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9" name="Rectangle 18"/>
          <p:cNvSpPr/>
          <p:nvPr/>
        </p:nvSpPr>
        <p:spPr>
          <a:xfrm>
            <a:off x="845388" y="1198447"/>
            <a:ext cx="3321171" cy="400110"/>
          </a:xfrm>
          <a:prstGeom prst="rect">
            <a:avLst/>
          </a:prstGeom>
        </p:spPr>
        <p:txBody>
          <a:bodyPr wrap="square">
            <a:spAutoFit/>
          </a:bodyPr>
          <a:lstStyle/>
          <a:p>
            <a:r>
              <a:rPr lang="en-IN" sz="2000" b="1" dirty="0">
                <a:solidFill>
                  <a:srgbClr val="000000"/>
                </a:solidFill>
                <a:latin typeface="+mj-lt"/>
              </a:rPr>
              <a:t>For Intel Scene Dataset -</a:t>
            </a:r>
            <a:endParaRPr lang="en-IN" sz="2000" b="1" dirty="0">
              <a:latin typeface="+mj-lt"/>
            </a:endParaRPr>
          </a:p>
        </p:txBody>
      </p:sp>
      <p:sp>
        <p:nvSpPr>
          <p:cNvPr id="20" name="Rectangle 19"/>
          <p:cNvSpPr/>
          <p:nvPr/>
        </p:nvSpPr>
        <p:spPr>
          <a:xfrm>
            <a:off x="480603" y="748163"/>
            <a:ext cx="11136085" cy="461665"/>
          </a:xfrm>
          <a:prstGeom prst="rect">
            <a:avLst/>
          </a:prstGeom>
        </p:spPr>
        <p:txBody>
          <a:bodyPr wrap="square">
            <a:spAutoFit/>
          </a:bodyPr>
          <a:lstStyle/>
          <a:p>
            <a:r>
              <a:rPr lang="en-IN" sz="2400" b="1" u="sng" dirty="0">
                <a:solidFill>
                  <a:schemeClr val="bg1"/>
                </a:solidFill>
                <a:latin typeface="Eras Bold ITC" panose="020B0907030504020204" pitchFamily="34" charset="0"/>
              </a:rPr>
              <a:t>Effectiveness of augmentations </a:t>
            </a:r>
            <a:r>
              <a:rPr lang="en-IN" sz="2400" b="1" u="sng" dirty="0">
                <a:latin typeface="Eras Bold ITC" panose="020B0907030504020204" pitchFamily="34" charset="0"/>
              </a:rPr>
              <a:t>techniques for the datasets</a:t>
            </a:r>
          </a:p>
        </p:txBody>
      </p:sp>
      <p:sp>
        <p:nvSpPr>
          <p:cNvPr id="9" name="Rectangle 8"/>
          <p:cNvSpPr/>
          <p:nvPr/>
        </p:nvSpPr>
        <p:spPr>
          <a:xfrm>
            <a:off x="480603" y="226262"/>
            <a:ext cx="2724153" cy="584775"/>
          </a:xfrm>
          <a:prstGeom prst="rect">
            <a:avLst/>
          </a:prstGeom>
        </p:spPr>
        <p:txBody>
          <a:bodyPr wrap="square">
            <a:spAutoFit/>
          </a:bodyPr>
          <a:lstStyle/>
          <a:p>
            <a:r>
              <a:rPr lang="en-IN" sz="3200" b="1" u="sng" dirty="0">
                <a:solidFill>
                  <a:srgbClr val="FFFF00"/>
                </a:solidFill>
                <a:latin typeface="Eras Bold ITC" panose="020B0907030504020204" pitchFamily="34" charset="0"/>
              </a:rPr>
              <a:t>Conclusion</a:t>
            </a:r>
          </a:p>
        </p:txBody>
      </p:sp>
    </p:spTree>
    <p:extLst>
      <p:ext uri="{BB962C8B-B14F-4D97-AF65-F5344CB8AC3E}">
        <p14:creationId xmlns:p14="http://schemas.microsoft.com/office/powerpoint/2010/main" val="3748702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7CF972-265A-49F9-BDC6-081204C6E984}"/>
              </a:ext>
            </a:extLst>
          </p:cNvPr>
          <p:cNvSpPr txBox="1"/>
          <p:nvPr/>
        </p:nvSpPr>
        <p:spPr>
          <a:xfrm>
            <a:off x="594001" y="1732404"/>
            <a:ext cx="9785318" cy="4524315"/>
          </a:xfrm>
          <a:prstGeom prst="rect">
            <a:avLst/>
          </a:prstGeom>
          <a:noFill/>
          <a:effectLst/>
        </p:spPr>
        <p:txBody>
          <a:bodyPr wrap="square">
            <a:spAutoFit/>
          </a:bodyPr>
          <a:lstStyle/>
          <a:p>
            <a:pPr algn="just"/>
            <a:r>
              <a:rPr lang="en-US" b="1" dirty="0"/>
              <a:t>Augmentation libraries and techniques have improved a lot over the past decade with an exponential increase in data. There is a lot of research going on &amp; few scope for future are to implement additional features such as getting the Random Transformations with the type and parameter values of it, Implementing the Random Augmentations in Augmented Dataset Creator, Getting the Accuracies for Random Augmented Datasets, implementing more cases an combination by using multiple transforms and getting the prediction scores and using the combination of the majority, moderate and lower prediction scores for the augmentation techniques. Then getting the accuracies of each for evaluation. GANs can also be implemented to create the augmented images. Data scientists &amp; ML Engineers can use the system to improve the model to learn more with less data by implementing the effective augmentation for the datasets based on insights derived from this research with further implementation of the research in data augmentation &amp; machine learning. This will help the customers to enhance the business etc.</a:t>
            </a:r>
          </a:p>
          <a:p>
            <a:pPr algn="just"/>
            <a:br>
              <a:rPr lang="en-US" b="1" dirty="0"/>
            </a:br>
            <a:endParaRPr lang="en-US" b="1" dirty="0"/>
          </a:p>
        </p:txBody>
      </p:sp>
      <p:sp>
        <p:nvSpPr>
          <p:cNvPr id="5" name="Subtitle 29">
            <a:extLst>
              <a:ext uri="{FF2B5EF4-FFF2-40B4-BE49-F238E27FC236}">
                <a16:creationId xmlns:a16="http://schemas.microsoft.com/office/drawing/2014/main" id="{36F07E45-4D2B-47F8-9712-29A419AC895F}"/>
              </a:ext>
            </a:extLst>
          </p:cNvPr>
          <p:cNvSpPr txBox="1">
            <a:spLocks/>
          </p:cNvSpPr>
          <p:nvPr/>
        </p:nvSpPr>
        <p:spPr>
          <a:xfrm>
            <a:off x="594001" y="159919"/>
            <a:ext cx="9116738" cy="1710508"/>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None/>
            </a:pPr>
            <a:r>
              <a:rPr lang="en-US" sz="5400" b="1" u="sng" cap="all" dirty="0">
                <a:solidFill>
                  <a:schemeClr val="tx1"/>
                </a:solidFill>
                <a:latin typeface="Berlin Sans FB Demi" panose="020E0802020502020306" pitchFamily="34" charset="0"/>
                <a:ea typeface="+mj-ea"/>
                <a:cs typeface="+mj-cs"/>
              </a:rPr>
              <a:t>Future Scope</a:t>
            </a:r>
          </a:p>
        </p:txBody>
      </p:sp>
    </p:spTree>
    <p:extLst>
      <p:ext uri="{BB962C8B-B14F-4D97-AF65-F5344CB8AC3E}">
        <p14:creationId xmlns:p14="http://schemas.microsoft.com/office/powerpoint/2010/main" val="444321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4AF6F73B-41FC-4ABC-899A-B09DCE59BF07}"/>
              </a:ext>
            </a:extLst>
          </p:cNvPr>
          <p:cNvSpPr txBox="1">
            <a:spLocks/>
          </p:cNvSpPr>
          <p:nvPr/>
        </p:nvSpPr>
        <p:spPr>
          <a:xfrm>
            <a:off x="857561" y="282397"/>
            <a:ext cx="2780653" cy="798854"/>
          </a:xfrm>
          <a:prstGeom prst="rect">
            <a:avLst/>
          </a:prstGeom>
          <a:effectLst/>
        </p:spPr>
        <p:txBody>
          <a:bodyPr vert="horz" lIns="91440" tIns="45720" rIns="91440" bIns="45720" rtlCol="0" anchor="ctr">
            <a:normAutofit fontScale="9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IN" sz="3600" b="1" u="sng" dirty="0">
                <a:solidFill>
                  <a:schemeClr val="bg1"/>
                </a:solidFill>
                <a:latin typeface="Eras Bold ITC" panose="020B0907030504020204" pitchFamily="34" charset="0"/>
              </a:rPr>
              <a:t>References </a:t>
            </a:r>
            <a:endParaRPr lang="en-IN" sz="3600" b="1" u="sng" dirty="0">
              <a:solidFill>
                <a:schemeClr val="tx1"/>
              </a:solidFill>
              <a:latin typeface="Eras Bold ITC" panose="020B0907030504020204" pitchFamily="34" charset="0"/>
            </a:endParaRPr>
          </a:p>
        </p:txBody>
      </p:sp>
      <p:sp>
        <p:nvSpPr>
          <p:cNvPr id="3" name="Content Placeholder 2">
            <a:extLst>
              <a:ext uri="{FF2B5EF4-FFF2-40B4-BE49-F238E27FC236}">
                <a16:creationId xmlns:a16="http://schemas.microsoft.com/office/drawing/2014/main" id="{256D203E-F2ED-4295-8B80-CCA5A13B6D85}"/>
              </a:ext>
            </a:extLst>
          </p:cNvPr>
          <p:cNvSpPr txBox="1">
            <a:spLocks/>
          </p:cNvSpPr>
          <p:nvPr/>
        </p:nvSpPr>
        <p:spPr>
          <a:xfrm>
            <a:off x="612633" y="961346"/>
            <a:ext cx="10820089" cy="5479268"/>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IN" sz="1100" dirty="0">
                <a:solidFill>
                  <a:schemeClr val="tx1"/>
                </a:solidFill>
              </a:rPr>
              <a:t>1.  </a:t>
            </a:r>
            <a:r>
              <a:rPr lang="en-IN" sz="1100" b="1" dirty="0">
                <a:solidFill>
                  <a:schemeClr val="tx1"/>
                </a:solidFill>
              </a:rPr>
              <a:t>A systematic study of the class imbalance problem in convolutional neural networks -</a:t>
            </a:r>
            <a:r>
              <a:rPr lang="en-IN" sz="1100" dirty="0">
                <a:solidFill>
                  <a:schemeClr val="tx1"/>
                </a:solidFill>
              </a:rPr>
              <a:t>  </a:t>
            </a:r>
            <a:r>
              <a:rPr lang="en-IN" sz="1100" i="1" dirty="0">
                <a:solidFill>
                  <a:schemeClr val="tx1"/>
                </a:solidFill>
              </a:rPr>
              <a:t>Mateusz Buda, </a:t>
            </a:r>
            <a:r>
              <a:rPr lang="en-IN" sz="1100" i="1" dirty="0" err="1">
                <a:solidFill>
                  <a:schemeClr val="tx1"/>
                </a:solidFill>
              </a:rPr>
              <a:t>Atsuto</a:t>
            </a:r>
            <a:r>
              <a:rPr lang="en-IN" sz="1100" i="1" dirty="0">
                <a:solidFill>
                  <a:schemeClr val="tx1"/>
                </a:solidFill>
              </a:rPr>
              <a:t> Maki, </a:t>
            </a:r>
            <a:r>
              <a:rPr lang="en-IN" sz="1100" i="1" dirty="0" err="1">
                <a:solidFill>
                  <a:schemeClr val="tx1"/>
                </a:solidFill>
              </a:rPr>
              <a:t>Maciej</a:t>
            </a:r>
            <a:r>
              <a:rPr lang="en-IN" sz="1100" i="1" dirty="0">
                <a:solidFill>
                  <a:schemeClr val="tx1"/>
                </a:solidFill>
              </a:rPr>
              <a:t> A. </a:t>
            </a:r>
            <a:r>
              <a:rPr lang="en-IN" sz="1100" i="1" dirty="0" err="1">
                <a:solidFill>
                  <a:schemeClr val="tx1"/>
                </a:solidFill>
              </a:rPr>
              <a:t>Mazurowski</a:t>
            </a:r>
            <a:r>
              <a:rPr lang="en-IN" sz="1100" i="1" dirty="0">
                <a:solidFill>
                  <a:schemeClr val="tx1"/>
                </a:solidFill>
              </a:rPr>
              <a:t> </a:t>
            </a:r>
            <a:r>
              <a:rPr lang="en-IN" sz="1100" dirty="0">
                <a:solidFill>
                  <a:schemeClr val="tx1"/>
                </a:solidFill>
              </a:rPr>
              <a:t>  (</a:t>
            </a:r>
            <a:r>
              <a:rPr lang="en-IN" sz="1100" dirty="0">
                <a:solidFill>
                  <a:schemeClr val="tx1"/>
                </a:solidFill>
                <a:hlinkClick r:id="rId2"/>
              </a:rPr>
              <a:t> </a:t>
            </a:r>
            <a:r>
              <a:rPr lang="en-IN" sz="1100" u="sng" dirty="0">
                <a:solidFill>
                  <a:schemeClr val="tx1"/>
                </a:solidFill>
                <a:hlinkClick r:id="rId2"/>
              </a:rPr>
              <a:t>https://arxiv.org/pdf/1710.05381v2.pdf</a:t>
            </a:r>
            <a:r>
              <a:rPr lang="en-IN" sz="1100" dirty="0">
                <a:solidFill>
                  <a:schemeClr val="tx1"/>
                </a:solidFill>
              </a:rPr>
              <a:t> )</a:t>
            </a:r>
          </a:p>
          <a:p>
            <a:pPr marL="0" indent="0">
              <a:buNone/>
            </a:pPr>
            <a:r>
              <a:rPr lang="en-IN" sz="1100" dirty="0">
                <a:solidFill>
                  <a:schemeClr val="tx1"/>
                </a:solidFill>
              </a:rPr>
              <a:t>2.  </a:t>
            </a:r>
            <a:r>
              <a:rPr lang="en-IN" sz="1100" b="1" dirty="0">
                <a:solidFill>
                  <a:schemeClr val="tx1"/>
                </a:solidFill>
              </a:rPr>
              <a:t>Deep Residual Learning for Image Recognition</a:t>
            </a:r>
            <a:r>
              <a:rPr lang="en-IN" sz="1100" dirty="0">
                <a:solidFill>
                  <a:schemeClr val="tx1"/>
                </a:solidFill>
              </a:rPr>
              <a:t>   </a:t>
            </a:r>
            <a:r>
              <a:rPr lang="en-IN" sz="1100" i="1" dirty="0" err="1">
                <a:solidFill>
                  <a:schemeClr val="tx1"/>
                </a:solidFill>
              </a:rPr>
              <a:t>Kaiming</a:t>
            </a:r>
            <a:r>
              <a:rPr lang="en-IN" sz="1100" i="1" dirty="0">
                <a:solidFill>
                  <a:schemeClr val="tx1"/>
                </a:solidFill>
              </a:rPr>
              <a:t> He, </a:t>
            </a:r>
            <a:r>
              <a:rPr lang="en-IN" sz="1100" i="1" dirty="0" err="1">
                <a:solidFill>
                  <a:schemeClr val="tx1"/>
                </a:solidFill>
              </a:rPr>
              <a:t>Xiangyu</a:t>
            </a:r>
            <a:r>
              <a:rPr lang="en-IN" sz="1100" i="1" dirty="0">
                <a:solidFill>
                  <a:schemeClr val="tx1"/>
                </a:solidFill>
              </a:rPr>
              <a:t> Zhang, </a:t>
            </a:r>
            <a:r>
              <a:rPr lang="en-IN" sz="1100" i="1" dirty="0" err="1">
                <a:solidFill>
                  <a:schemeClr val="tx1"/>
                </a:solidFill>
              </a:rPr>
              <a:t>Shaoqing</a:t>
            </a:r>
            <a:r>
              <a:rPr lang="en-IN" sz="1100" i="1" dirty="0">
                <a:solidFill>
                  <a:schemeClr val="tx1"/>
                </a:solidFill>
              </a:rPr>
              <a:t> Ren, Jian Sun </a:t>
            </a:r>
            <a:r>
              <a:rPr lang="en-IN" sz="1100" dirty="0">
                <a:solidFill>
                  <a:schemeClr val="tx1"/>
                </a:solidFill>
              </a:rPr>
              <a:t>  (</a:t>
            </a:r>
            <a:r>
              <a:rPr lang="en-IN" sz="1100" dirty="0">
                <a:solidFill>
                  <a:schemeClr val="tx1"/>
                </a:solidFill>
                <a:hlinkClick r:id="rId3"/>
              </a:rPr>
              <a:t> </a:t>
            </a:r>
            <a:r>
              <a:rPr lang="en-IN" sz="1100" u="sng" dirty="0">
                <a:solidFill>
                  <a:schemeClr val="tx1"/>
                </a:solidFill>
                <a:hlinkClick r:id="rId3"/>
              </a:rPr>
              <a:t>https://arxiv.org/pdf/1512.03385v1.pdf</a:t>
            </a:r>
            <a:r>
              <a:rPr lang="en-IN" sz="1100" dirty="0">
                <a:solidFill>
                  <a:schemeClr val="tx1"/>
                </a:solidFill>
              </a:rPr>
              <a:t> )</a:t>
            </a:r>
          </a:p>
          <a:p>
            <a:pPr marL="0" indent="0">
              <a:buNone/>
            </a:pPr>
            <a:r>
              <a:rPr lang="en-IN" sz="1100" dirty="0">
                <a:solidFill>
                  <a:schemeClr val="tx1"/>
                </a:solidFill>
              </a:rPr>
              <a:t>3. </a:t>
            </a:r>
            <a:r>
              <a:rPr lang="en-IN" sz="1100" b="1" dirty="0">
                <a:solidFill>
                  <a:schemeClr val="tx1"/>
                </a:solidFill>
              </a:rPr>
              <a:t>A survey on Image Data Augmentation for Deep Learning</a:t>
            </a:r>
            <a:r>
              <a:rPr lang="en-IN" sz="1100" dirty="0">
                <a:solidFill>
                  <a:schemeClr val="tx1"/>
                </a:solidFill>
              </a:rPr>
              <a:t>   </a:t>
            </a:r>
            <a:r>
              <a:rPr lang="en-IN" sz="1100" i="1" dirty="0">
                <a:solidFill>
                  <a:schemeClr val="tx1"/>
                </a:solidFill>
              </a:rPr>
              <a:t>Connor </a:t>
            </a:r>
            <a:r>
              <a:rPr lang="en-IN" sz="1100" i="1" dirty="0" err="1">
                <a:solidFill>
                  <a:schemeClr val="tx1"/>
                </a:solidFill>
              </a:rPr>
              <a:t>Taghi</a:t>
            </a:r>
            <a:r>
              <a:rPr lang="en-IN" sz="1100" i="1" dirty="0">
                <a:solidFill>
                  <a:schemeClr val="tx1"/>
                </a:solidFill>
              </a:rPr>
              <a:t> M. </a:t>
            </a:r>
            <a:r>
              <a:rPr lang="en-IN" sz="1100" i="1" dirty="0" err="1">
                <a:solidFill>
                  <a:schemeClr val="tx1"/>
                </a:solidFill>
              </a:rPr>
              <a:t>Khoshgoftaar</a:t>
            </a:r>
            <a:r>
              <a:rPr lang="en-IN" sz="1100" dirty="0">
                <a:solidFill>
                  <a:schemeClr val="tx1"/>
                </a:solidFill>
              </a:rPr>
              <a:t>  (</a:t>
            </a:r>
            <a:r>
              <a:rPr lang="en-IN" sz="1100" dirty="0">
                <a:solidFill>
                  <a:schemeClr val="tx1"/>
                </a:solidFill>
                <a:hlinkClick r:id="rId4"/>
              </a:rPr>
              <a:t> </a:t>
            </a:r>
            <a:r>
              <a:rPr lang="en-IN" sz="1100" u="sng" dirty="0">
                <a:solidFill>
                  <a:schemeClr val="tx1"/>
                </a:solidFill>
                <a:hlinkClick r:id="rId4"/>
              </a:rPr>
              <a:t>https://journalofbigdata.springeropen.com/track/pdf/10.1186/s40537-019-0197-0.pdf</a:t>
            </a:r>
            <a:r>
              <a:rPr lang="en-IN" sz="1100" dirty="0">
                <a:solidFill>
                  <a:schemeClr val="tx1"/>
                </a:solidFill>
              </a:rPr>
              <a:t> )</a:t>
            </a:r>
          </a:p>
          <a:p>
            <a:pPr marL="0" indent="0">
              <a:buNone/>
            </a:pPr>
            <a:r>
              <a:rPr lang="en-IN" sz="1100" dirty="0">
                <a:solidFill>
                  <a:schemeClr val="tx1"/>
                </a:solidFill>
              </a:rPr>
              <a:t>4.  </a:t>
            </a:r>
            <a:r>
              <a:rPr lang="en-IN" sz="1100" b="1" dirty="0">
                <a:solidFill>
                  <a:schemeClr val="tx1"/>
                </a:solidFill>
              </a:rPr>
              <a:t>Radial-Based </a:t>
            </a:r>
            <a:r>
              <a:rPr lang="en-IN" sz="1100" b="1" dirty="0" err="1">
                <a:solidFill>
                  <a:schemeClr val="tx1"/>
                </a:solidFill>
              </a:rPr>
              <a:t>Undersampling</a:t>
            </a:r>
            <a:r>
              <a:rPr lang="en-IN" sz="1100" b="1" dirty="0">
                <a:solidFill>
                  <a:schemeClr val="tx1"/>
                </a:solidFill>
              </a:rPr>
              <a:t> for Imbalanced Data Classification</a:t>
            </a:r>
            <a:r>
              <a:rPr lang="en-IN" sz="1100" dirty="0">
                <a:solidFill>
                  <a:schemeClr val="tx1"/>
                </a:solidFill>
              </a:rPr>
              <a:t>   </a:t>
            </a:r>
            <a:r>
              <a:rPr lang="en-IN" sz="1100" i="1" dirty="0" err="1">
                <a:solidFill>
                  <a:schemeClr val="tx1"/>
                </a:solidFill>
              </a:rPr>
              <a:t>Michał</a:t>
            </a:r>
            <a:r>
              <a:rPr lang="en-IN" sz="1100" i="1" dirty="0">
                <a:solidFill>
                  <a:schemeClr val="tx1"/>
                </a:solidFill>
              </a:rPr>
              <a:t> </a:t>
            </a:r>
            <a:r>
              <a:rPr lang="en-IN" sz="1100" i="1" dirty="0" err="1">
                <a:solidFill>
                  <a:schemeClr val="tx1"/>
                </a:solidFill>
              </a:rPr>
              <a:t>Koziarski</a:t>
            </a:r>
            <a:r>
              <a:rPr lang="en-IN" sz="1100" i="1" dirty="0">
                <a:solidFill>
                  <a:schemeClr val="tx1"/>
                </a:solidFill>
              </a:rPr>
              <a:t>  </a:t>
            </a:r>
            <a:r>
              <a:rPr lang="en-IN" sz="1100" dirty="0">
                <a:solidFill>
                  <a:schemeClr val="tx1"/>
                </a:solidFill>
              </a:rPr>
              <a:t>(</a:t>
            </a:r>
            <a:r>
              <a:rPr lang="en-IN" sz="1100" dirty="0">
                <a:solidFill>
                  <a:schemeClr val="tx1"/>
                </a:solidFill>
                <a:hlinkClick r:id="rId5"/>
              </a:rPr>
              <a:t> </a:t>
            </a:r>
            <a:r>
              <a:rPr lang="en-IN" sz="1100" u="sng" dirty="0">
                <a:solidFill>
                  <a:schemeClr val="tx1"/>
                </a:solidFill>
                <a:hlinkClick r:id="rId5"/>
              </a:rPr>
              <a:t>https://arxiv.org/pdf/1906.00452v2.pdf</a:t>
            </a:r>
            <a:r>
              <a:rPr lang="en-IN" sz="1100" dirty="0">
                <a:solidFill>
                  <a:schemeClr val="tx1"/>
                </a:solidFill>
              </a:rPr>
              <a:t> )</a:t>
            </a:r>
          </a:p>
          <a:p>
            <a:pPr marL="0" indent="0">
              <a:buNone/>
            </a:pPr>
            <a:r>
              <a:rPr lang="en-IN" sz="1100" dirty="0">
                <a:solidFill>
                  <a:schemeClr val="tx1"/>
                </a:solidFill>
              </a:rPr>
              <a:t>5.  </a:t>
            </a:r>
            <a:r>
              <a:rPr lang="en-IN" sz="1100" b="1" dirty="0" err="1">
                <a:solidFill>
                  <a:schemeClr val="tx1"/>
                </a:solidFill>
              </a:rPr>
              <a:t>Augmentor</a:t>
            </a:r>
            <a:r>
              <a:rPr lang="en-IN" sz="1100" b="1" dirty="0">
                <a:solidFill>
                  <a:schemeClr val="tx1"/>
                </a:solidFill>
              </a:rPr>
              <a:t>: An Image Augmentation Library for Machine Learning </a:t>
            </a:r>
            <a:r>
              <a:rPr lang="en-IN" sz="1100" i="1" dirty="0">
                <a:solidFill>
                  <a:schemeClr val="tx1"/>
                </a:solidFill>
              </a:rPr>
              <a:t>Marcus D. </a:t>
            </a:r>
            <a:r>
              <a:rPr lang="en-IN" sz="1100" i="1" dirty="0" err="1">
                <a:solidFill>
                  <a:schemeClr val="tx1"/>
                </a:solidFill>
              </a:rPr>
              <a:t>Bloice</a:t>
            </a:r>
            <a:r>
              <a:rPr lang="en-IN" sz="1100" i="1" dirty="0">
                <a:solidFill>
                  <a:schemeClr val="tx1"/>
                </a:solidFill>
              </a:rPr>
              <a:t>, Christof Stocker, Andreas </a:t>
            </a:r>
            <a:r>
              <a:rPr lang="en-IN" sz="1100" i="1" dirty="0" err="1">
                <a:solidFill>
                  <a:schemeClr val="tx1"/>
                </a:solidFill>
              </a:rPr>
              <a:t>Holzinger</a:t>
            </a:r>
            <a:r>
              <a:rPr lang="en-IN" sz="1100" i="1" dirty="0">
                <a:solidFill>
                  <a:schemeClr val="tx1"/>
                </a:solidFill>
              </a:rPr>
              <a:t> </a:t>
            </a:r>
            <a:r>
              <a:rPr lang="en-IN" sz="1100" dirty="0">
                <a:solidFill>
                  <a:schemeClr val="tx1"/>
                </a:solidFill>
              </a:rPr>
              <a:t>(</a:t>
            </a:r>
            <a:r>
              <a:rPr lang="en-IN" sz="1100" u="sng" dirty="0">
                <a:solidFill>
                  <a:schemeClr val="tx1"/>
                </a:solidFill>
                <a:hlinkClick r:id="rId6"/>
              </a:rPr>
              <a:t>https://arxiv.org/pdf/1708.04680.pdf</a:t>
            </a:r>
            <a:r>
              <a:rPr lang="en-IN" sz="1100" dirty="0">
                <a:solidFill>
                  <a:schemeClr val="tx1"/>
                </a:solidFill>
              </a:rPr>
              <a:t>)</a:t>
            </a:r>
          </a:p>
          <a:p>
            <a:pPr marL="0" indent="0">
              <a:buNone/>
            </a:pPr>
            <a:r>
              <a:rPr lang="en-IN" sz="1100" dirty="0">
                <a:solidFill>
                  <a:schemeClr val="tx1"/>
                </a:solidFill>
              </a:rPr>
              <a:t>6.  </a:t>
            </a:r>
            <a:r>
              <a:rPr lang="en-IN" sz="1100" b="1" dirty="0" err="1">
                <a:solidFill>
                  <a:schemeClr val="tx1"/>
                </a:solidFill>
              </a:rPr>
              <a:t>Albumentations</a:t>
            </a:r>
            <a:r>
              <a:rPr lang="en-IN" sz="1100" b="1" dirty="0">
                <a:solidFill>
                  <a:schemeClr val="tx1"/>
                </a:solidFill>
              </a:rPr>
              <a:t>: fast and flexible image Augmentations </a:t>
            </a:r>
            <a:r>
              <a:rPr lang="en-IN" sz="1100" i="1" dirty="0" err="1">
                <a:solidFill>
                  <a:schemeClr val="tx1"/>
                </a:solidFill>
              </a:rPr>
              <a:t>Alexandr</a:t>
            </a:r>
            <a:r>
              <a:rPr lang="en-IN" sz="1100" i="1" dirty="0">
                <a:solidFill>
                  <a:schemeClr val="tx1"/>
                </a:solidFill>
              </a:rPr>
              <a:t> A. Kalinin, Vladimir I. </a:t>
            </a:r>
            <a:r>
              <a:rPr lang="en-IN" sz="1100" i="1" dirty="0" err="1">
                <a:solidFill>
                  <a:schemeClr val="tx1"/>
                </a:solidFill>
              </a:rPr>
              <a:t>Iglovikov</a:t>
            </a:r>
            <a:r>
              <a:rPr lang="en-IN" sz="1100" i="1" dirty="0">
                <a:solidFill>
                  <a:schemeClr val="tx1"/>
                </a:solidFill>
              </a:rPr>
              <a:t>, Eugene </a:t>
            </a:r>
            <a:r>
              <a:rPr lang="en-IN" sz="1100" i="1" dirty="0" err="1">
                <a:solidFill>
                  <a:schemeClr val="tx1"/>
                </a:solidFill>
              </a:rPr>
              <a:t>Khvedchenya</a:t>
            </a:r>
            <a:r>
              <a:rPr lang="en-IN" sz="1100" i="1" dirty="0">
                <a:solidFill>
                  <a:schemeClr val="tx1"/>
                </a:solidFill>
              </a:rPr>
              <a:t>, Alex </a:t>
            </a:r>
            <a:r>
              <a:rPr lang="en-IN" sz="1100" i="1" dirty="0" err="1">
                <a:solidFill>
                  <a:schemeClr val="tx1"/>
                </a:solidFill>
              </a:rPr>
              <a:t>Parinov</a:t>
            </a:r>
            <a:r>
              <a:rPr lang="en-IN" sz="1100" i="1" dirty="0">
                <a:solidFill>
                  <a:schemeClr val="tx1"/>
                </a:solidFill>
              </a:rPr>
              <a:t>, Alexander </a:t>
            </a:r>
            <a:r>
              <a:rPr lang="en-IN" sz="1100" i="1" dirty="0" err="1">
                <a:solidFill>
                  <a:schemeClr val="tx1"/>
                </a:solidFill>
              </a:rPr>
              <a:t>Buslaev</a:t>
            </a:r>
            <a:r>
              <a:rPr lang="en-IN" sz="1100" i="1" dirty="0">
                <a:solidFill>
                  <a:schemeClr val="tx1"/>
                </a:solidFill>
              </a:rPr>
              <a:t> </a:t>
            </a:r>
            <a:r>
              <a:rPr lang="en-IN" sz="1100" dirty="0">
                <a:solidFill>
                  <a:schemeClr val="tx1"/>
                </a:solidFill>
              </a:rPr>
              <a:t>(</a:t>
            </a:r>
            <a:r>
              <a:rPr lang="en-IN" sz="1100" u="sng" dirty="0">
                <a:solidFill>
                  <a:schemeClr val="tx1"/>
                </a:solidFill>
                <a:hlinkClick r:id="rId7"/>
              </a:rPr>
              <a:t>https://www.mdpi.com/2078-2489/11/2/125</a:t>
            </a:r>
            <a:r>
              <a:rPr lang="en-IN" sz="1100" dirty="0">
                <a:solidFill>
                  <a:schemeClr val="tx1"/>
                </a:solidFill>
              </a:rPr>
              <a:t>)</a:t>
            </a:r>
          </a:p>
          <a:p>
            <a:pPr marL="0" indent="0">
              <a:buNone/>
            </a:pPr>
            <a:r>
              <a:rPr lang="en-IN" sz="1100" dirty="0">
                <a:solidFill>
                  <a:schemeClr val="tx1"/>
                </a:solidFill>
              </a:rPr>
              <a:t>7.  </a:t>
            </a:r>
            <a:r>
              <a:rPr lang="en-IN" sz="1100" b="1" dirty="0" err="1">
                <a:solidFill>
                  <a:schemeClr val="tx1"/>
                </a:solidFill>
              </a:rPr>
              <a:t>MixUp</a:t>
            </a:r>
            <a:r>
              <a:rPr lang="en-IN" sz="1100" b="1" dirty="0">
                <a:solidFill>
                  <a:schemeClr val="tx1"/>
                </a:solidFill>
              </a:rPr>
              <a:t> augmentation for image classification </a:t>
            </a:r>
            <a:r>
              <a:rPr lang="en-IN" sz="1100" i="1" dirty="0" err="1">
                <a:solidFill>
                  <a:schemeClr val="tx1"/>
                </a:solidFill>
              </a:rPr>
              <a:t>Hongyi</a:t>
            </a:r>
            <a:r>
              <a:rPr lang="en-IN" sz="1100" i="1" dirty="0">
                <a:solidFill>
                  <a:schemeClr val="tx1"/>
                </a:solidFill>
              </a:rPr>
              <a:t> Zhang, </a:t>
            </a:r>
            <a:r>
              <a:rPr lang="en-IN" sz="1100" i="1" dirty="0" err="1">
                <a:solidFill>
                  <a:schemeClr val="tx1"/>
                </a:solidFill>
              </a:rPr>
              <a:t>Moustapha</a:t>
            </a:r>
            <a:r>
              <a:rPr lang="en-IN" sz="1100" i="1" dirty="0">
                <a:solidFill>
                  <a:schemeClr val="tx1"/>
                </a:solidFill>
              </a:rPr>
              <a:t> </a:t>
            </a:r>
            <a:r>
              <a:rPr lang="en-IN" sz="1100" i="1" dirty="0" err="1">
                <a:solidFill>
                  <a:schemeClr val="tx1"/>
                </a:solidFill>
              </a:rPr>
              <a:t>Cisse</a:t>
            </a:r>
            <a:r>
              <a:rPr lang="en-IN" sz="1100" i="1" dirty="0">
                <a:solidFill>
                  <a:schemeClr val="tx1"/>
                </a:solidFill>
              </a:rPr>
              <a:t>, Yann N. Dauphin, David Lopez-Paz </a:t>
            </a:r>
            <a:r>
              <a:rPr lang="en-IN" sz="1100" dirty="0">
                <a:solidFill>
                  <a:schemeClr val="tx1"/>
                </a:solidFill>
              </a:rPr>
              <a:t>(</a:t>
            </a:r>
            <a:r>
              <a:rPr lang="en-IN" sz="1100" u="sng" dirty="0">
                <a:solidFill>
                  <a:schemeClr val="tx1"/>
                </a:solidFill>
                <a:hlinkClick r:id="rId8"/>
              </a:rPr>
              <a:t>https://arxiv.org/pdf/1710.09412.pdf</a:t>
            </a:r>
            <a:r>
              <a:rPr lang="en-IN" sz="1100" dirty="0">
                <a:solidFill>
                  <a:schemeClr val="tx1"/>
                </a:solidFill>
              </a:rPr>
              <a:t>)</a:t>
            </a:r>
          </a:p>
          <a:p>
            <a:pPr marL="0" indent="0">
              <a:buNone/>
            </a:pPr>
            <a:r>
              <a:rPr lang="en-IN" sz="1100" dirty="0">
                <a:solidFill>
                  <a:schemeClr val="tx1"/>
                </a:solidFill>
              </a:rPr>
              <a:t>8.  </a:t>
            </a:r>
            <a:r>
              <a:rPr lang="en-IN" sz="1100" b="1" dirty="0">
                <a:solidFill>
                  <a:schemeClr val="tx1"/>
                </a:solidFill>
              </a:rPr>
              <a:t>Learning Data Manipulation for Augmentation and Weighting</a:t>
            </a:r>
            <a:r>
              <a:rPr lang="en-IN" sz="1100" dirty="0">
                <a:solidFill>
                  <a:schemeClr val="tx1"/>
                </a:solidFill>
              </a:rPr>
              <a:t>   </a:t>
            </a:r>
            <a:r>
              <a:rPr lang="en-IN" sz="1100" i="1" dirty="0" err="1">
                <a:solidFill>
                  <a:schemeClr val="tx1"/>
                </a:solidFill>
              </a:rPr>
              <a:t>Zhiting</a:t>
            </a:r>
            <a:r>
              <a:rPr lang="en-IN" sz="1100" i="1" dirty="0">
                <a:solidFill>
                  <a:schemeClr val="tx1"/>
                </a:solidFill>
              </a:rPr>
              <a:t> Hu, Bowen Tan, </a:t>
            </a:r>
            <a:r>
              <a:rPr lang="en-IN" sz="1100" i="1" dirty="0" err="1">
                <a:solidFill>
                  <a:schemeClr val="tx1"/>
                </a:solidFill>
              </a:rPr>
              <a:t>Ruslan</a:t>
            </a:r>
            <a:r>
              <a:rPr lang="en-IN" sz="1100" i="1" dirty="0">
                <a:solidFill>
                  <a:schemeClr val="tx1"/>
                </a:solidFill>
              </a:rPr>
              <a:t> </a:t>
            </a:r>
            <a:r>
              <a:rPr lang="en-IN" sz="1100" i="1" dirty="0" err="1">
                <a:solidFill>
                  <a:schemeClr val="tx1"/>
                </a:solidFill>
              </a:rPr>
              <a:t>Salakhutdinov</a:t>
            </a:r>
            <a:r>
              <a:rPr lang="en-IN" sz="1100" i="1" dirty="0">
                <a:solidFill>
                  <a:schemeClr val="tx1"/>
                </a:solidFill>
              </a:rPr>
              <a:t>, Tom Mitchell, Eric P. Xing </a:t>
            </a:r>
            <a:r>
              <a:rPr lang="en-IN" sz="1100" dirty="0">
                <a:solidFill>
                  <a:schemeClr val="tx1"/>
                </a:solidFill>
              </a:rPr>
              <a:t>(</a:t>
            </a:r>
            <a:r>
              <a:rPr lang="en-IN" sz="1100" u="sng" dirty="0">
                <a:solidFill>
                  <a:schemeClr val="tx1"/>
                </a:solidFill>
                <a:hlinkClick r:id="rId9"/>
              </a:rPr>
              <a:t>https://arxiv.org/pdf/1910.12795v1.pdf</a:t>
            </a:r>
            <a:r>
              <a:rPr lang="en-IN" sz="1100" dirty="0">
                <a:solidFill>
                  <a:schemeClr val="tx1"/>
                </a:solidFill>
              </a:rPr>
              <a:t> )</a:t>
            </a:r>
          </a:p>
          <a:p>
            <a:pPr marL="0" indent="0">
              <a:buNone/>
            </a:pPr>
            <a:r>
              <a:rPr lang="en-IN" sz="1100" dirty="0">
                <a:solidFill>
                  <a:schemeClr val="tx1"/>
                </a:solidFill>
              </a:rPr>
              <a:t>9. </a:t>
            </a:r>
            <a:r>
              <a:rPr lang="en-IN" sz="1100" b="1" dirty="0">
                <a:solidFill>
                  <a:schemeClr val="tx1"/>
                </a:solidFill>
              </a:rPr>
              <a:t>Robust High-Resolution Video Matting with Temporal Guidance  </a:t>
            </a:r>
            <a:r>
              <a:rPr lang="en-IN" sz="1100" i="1" dirty="0" err="1">
                <a:solidFill>
                  <a:schemeClr val="tx1"/>
                </a:solidFill>
              </a:rPr>
              <a:t>Shanchuan</a:t>
            </a:r>
            <a:r>
              <a:rPr lang="en-IN" sz="1100" i="1" dirty="0">
                <a:solidFill>
                  <a:schemeClr val="tx1"/>
                </a:solidFill>
              </a:rPr>
              <a:t> Lin, </a:t>
            </a:r>
            <a:r>
              <a:rPr lang="en-IN" sz="1100" i="1" dirty="0" err="1">
                <a:solidFill>
                  <a:schemeClr val="tx1"/>
                </a:solidFill>
              </a:rPr>
              <a:t>Linjie</a:t>
            </a:r>
            <a:r>
              <a:rPr lang="en-IN" sz="1100" i="1" dirty="0">
                <a:solidFill>
                  <a:schemeClr val="tx1"/>
                </a:solidFill>
              </a:rPr>
              <a:t> Yang, Imran </a:t>
            </a:r>
            <a:r>
              <a:rPr lang="en-IN" sz="1100" i="1" dirty="0" err="1">
                <a:solidFill>
                  <a:schemeClr val="tx1"/>
                </a:solidFill>
              </a:rPr>
              <a:t>Saleemi</a:t>
            </a:r>
            <a:r>
              <a:rPr lang="en-IN" sz="1100" i="1" dirty="0">
                <a:solidFill>
                  <a:schemeClr val="tx1"/>
                </a:solidFill>
              </a:rPr>
              <a:t>, </a:t>
            </a:r>
            <a:r>
              <a:rPr lang="en-IN" sz="1100" i="1" dirty="0" err="1">
                <a:solidFill>
                  <a:schemeClr val="tx1"/>
                </a:solidFill>
              </a:rPr>
              <a:t>Soumyadip</a:t>
            </a:r>
            <a:r>
              <a:rPr lang="en-IN" sz="1100" i="1" dirty="0">
                <a:solidFill>
                  <a:schemeClr val="tx1"/>
                </a:solidFill>
              </a:rPr>
              <a:t> </a:t>
            </a:r>
            <a:r>
              <a:rPr lang="en-IN" sz="1100" i="1" dirty="0" err="1">
                <a:solidFill>
                  <a:schemeClr val="tx1"/>
                </a:solidFill>
              </a:rPr>
              <a:t>Sengupta</a:t>
            </a:r>
            <a:r>
              <a:rPr lang="en-IN" sz="1100" i="1" dirty="0">
                <a:solidFill>
                  <a:schemeClr val="tx1"/>
                </a:solidFill>
              </a:rPr>
              <a:t> </a:t>
            </a:r>
            <a:r>
              <a:rPr lang="en-IN" sz="1100" dirty="0">
                <a:solidFill>
                  <a:schemeClr val="tx1"/>
                </a:solidFill>
              </a:rPr>
              <a:t>(</a:t>
            </a:r>
            <a:r>
              <a:rPr lang="en-IN" sz="1100" u="sng" dirty="0">
                <a:solidFill>
                  <a:schemeClr val="tx1"/>
                </a:solidFill>
                <a:hlinkClick r:id="rId10"/>
              </a:rPr>
              <a:t>https://arxiv.org/pdf/2108.11515.pdf</a:t>
            </a:r>
            <a:r>
              <a:rPr lang="en-IN" sz="1100" dirty="0">
                <a:solidFill>
                  <a:schemeClr val="tx1"/>
                </a:solidFill>
              </a:rPr>
              <a:t>)</a:t>
            </a:r>
          </a:p>
          <a:p>
            <a:pPr marL="0" indent="0">
              <a:buNone/>
            </a:pPr>
            <a:r>
              <a:rPr lang="en-IN" sz="1100" dirty="0">
                <a:solidFill>
                  <a:schemeClr val="tx1"/>
                </a:solidFill>
              </a:rPr>
              <a:t>10.  </a:t>
            </a:r>
            <a:r>
              <a:rPr lang="en-IN" sz="1100" b="1" dirty="0">
                <a:solidFill>
                  <a:schemeClr val="tx1"/>
                </a:solidFill>
              </a:rPr>
              <a:t>Robust Retinal Vessel Segmentation from a Data Augmentation Perspective </a:t>
            </a:r>
            <a:r>
              <a:rPr lang="en-IN" sz="1100" i="1" dirty="0">
                <a:solidFill>
                  <a:schemeClr val="tx1"/>
                </a:solidFill>
              </a:rPr>
              <a:t>Xu Sun, </a:t>
            </a:r>
            <a:r>
              <a:rPr lang="en-IN" sz="1100" i="1" dirty="0" err="1">
                <a:solidFill>
                  <a:schemeClr val="tx1"/>
                </a:solidFill>
              </a:rPr>
              <a:t>Huihui</a:t>
            </a:r>
            <a:r>
              <a:rPr lang="en-IN" sz="1100" i="1" dirty="0">
                <a:solidFill>
                  <a:schemeClr val="tx1"/>
                </a:solidFill>
              </a:rPr>
              <a:t> Fang, </a:t>
            </a:r>
            <a:r>
              <a:rPr lang="en-IN" sz="1100" i="1" dirty="0" err="1">
                <a:solidFill>
                  <a:schemeClr val="tx1"/>
                </a:solidFill>
              </a:rPr>
              <a:t>Yehui</a:t>
            </a:r>
            <a:r>
              <a:rPr lang="en-IN" sz="1100" i="1" dirty="0">
                <a:solidFill>
                  <a:schemeClr val="tx1"/>
                </a:solidFill>
              </a:rPr>
              <a:t> Yang, </a:t>
            </a:r>
            <a:r>
              <a:rPr lang="en-IN" sz="1100" i="1" dirty="0" err="1">
                <a:solidFill>
                  <a:schemeClr val="tx1"/>
                </a:solidFill>
              </a:rPr>
              <a:t>Dongwei</a:t>
            </a:r>
            <a:r>
              <a:rPr lang="en-IN" sz="1100" i="1" dirty="0">
                <a:solidFill>
                  <a:schemeClr val="tx1"/>
                </a:solidFill>
              </a:rPr>
              <a:t> Zhu, Lei Wang, </a:t>
            </a:r>
            <a:r>
              <a:rPr lang="en-IN" sz="1100" i="1" dirty="0" err="1">
                <a:solidFill>
                  <a:schemeClr val="tx1"/>
                </a:solidFill>
              </a:rPr>
              <a:t>Junwei</a:t>
            </a:r>
            <a:r>
              <a:rPr lang="en-IN" sz="1100" i="1" dirty="0">
                <a:solidFill>
                  <a:schemeClr val="tx1"/>
                </a:solidFill>
              </a:rPr>
              <a:t> Liu, </a:t>
            </a:r>
            <a:r>
              <a:rPr lang="en-IN" sz="1100" i="1" dirty="0" err="1">
                <a:solidFill>
                  <a:schemeClr val="tx1"/>
                </a:solidFill>
              </a:rPr>
              <a:t>Yanwu</a:t>
            </a:r>
            <a:r>
              <a:rPr lang="en-IN" sz="1100" i="1" dirty="0">
                <a:solidFill>
                  <a:schemeClr val="tx1"/>
                </a:solidFill>
              </a:rPr>
              <a:t> Xu </a:t>
            </a:r>
            <a:r>
              <a:rPr lang="en-IN" sz="1100" dirty="0">
                <a:solidFill>
                  <a:schemeClr val="tx1"/>
                </a:solidFill>
              </a:rPr>
              <a:t>(</a:t>
            </a:r>
            <a:r>
              <a:rPr lang="en-IN" sz="1100" u="sng" dirty="0">
                <a:solidFill>
                  <a:schemeClr val="tx1"/>
                </a:solidFill>
                <a:hlinkClick r:id="rId11"/>
              </a:rPr>
              <a:t>https://arxiv.org/pdf/2007.15883.pdf</a:t>
            </a:r>
            <a:r>
              <a:rPr lang="en-IN" sz="1100" dirty="0">
                <a:solidFill>
                  <a:schemeClr val="tx1"/>
                </a:solidFill>
              </a:rPr>
              <a:t>)</a:t>
            </a:r>
          </a:p>
          <a:p>
            <a:pPr marL="0" indent="0">
              <a:buNone/>
            </a:pPr>
            <a:r>
              <a:rPr lang="en-IN" sz="1100" dirty="0">
                <a:solidFill>
                  <a:schemeClr val="tx1"/>
                </a:solidFill>
              </a:rPr>
              <a:t>11.</a:t>
            </a:r>
            <a:r>
              <a:rPr lang="en-IN" sz="1100" b="1" dirty="0">
                <a:solidFill>
                  <a:schemeClr val="tx1"/>
                </a:solidFill>
              </a:rPr>
              <a:t>  The Effects of Class Imbalance and Training Data Size on </a:t>
            </a:r>
            <a:r>
              <a:rPr lang="en-IN" sz="1100" b="1" dirty="0" err="1">
                <a:solidFill>
                  <a:schemeClr val="tx1"/>
                </a:solidFill>
              </a:rPr>
              <a:t>Classifer</a:t>
            </a:r>
            <a:r>
              <a:rPr lang="en-IN" sz="1100" b="1" dirty="0">
                <a:solidFill>
                  <a:schemeClr val="tx1"/>
                </a:solidFill>
              </a:rPr>
              <a:t> Learning</a:t>
            </a:r>
            <a:r>
              <a:rPr lang="en-IN" sz="1100" dirty="0">
                <a:solidFill>
                  <a:schemeClr val="tx1"/>
                </a:solidFill>
              </a:rPr>
              <a:t>   </a:t>
            </a:r>
            <a:r>
              <a:rPr lang="en-IN" sz="1100" i="1" dirty="0" err="1">
                <a:solidFill>
                  <a:schemeClr val="tx1"/>
                </a:solidFill>
              </a:rPr>
              <a:t>Wanwan</a:t>
            </a:r>
            <a:r>
              <a:rPr lang="en-IN" sz="1100" i="1" dirty="0">
                <a:solidFill>
                  <a:schemeClr val="tx1"/>
                </a:solidFill>
              </a:rPr>
              <a:t> Zheng, </a:t>
            </a:r>
            <a:r>
              <a:rPr lang="en-IN" sz="1100" i="1" dirty="0" err="1">
                <a:solidFill>
                  <a:schemeClr val="tx1"/>
                </a:solidFill>
              </a:rPr>
              <a:t>Mingzhe</a:t>
            </a:r>
            <a:r>
              <a:rPr lang="en-IN" sz="1100" i="1" dirty="0">
                <a:solidFill>
                  <a:schemeClr val="tx1"/>
                </a:solidFill>
              </a:rPr>
              <a:t> </a:t>
            </a:r>
            <a:r>
              <a:rPr lang="en-IN" sz="1100" i="1" dirty="0" err="1">
                <a:solidFill>
                  <a:schemeClr val="tx1"/>
                </a:solidFill>
              </a:rPr>
              <a:t>Jin</a:t>
            </a:r>
            <a:r>
              <a:rPr lang="en-IN" sz="1100" i="1" dirty="0">
                <a:solidFill>
                  <a:schemeClr val="tx1"/>
                </a:solidFill>
              </a:rPr>
              <a:t> </a:t>
            </a:r>
            <a:r>
              <a:rPr lang="en-IN" sz="1100" dirty="0">
                <a:solidFill>
                  <a:schemeClr val="tx1"/>
                </a:solidFill>
              </a:rPr>
              <a:t>  (</a:t>
            </a:r>
            <a:r>
              <a:rPr lang="en-IN" sz="1100" dirty="0">
                <a:solidFill>
                  <a:schemeClr val="tx1"/>
                </a:solidFill>
                <a:hlinkClick r:id="rId12"/>
              </a:rPr>
              <a:t> </a:t>
            </a:r>
            <a:r>
              <a:rPr lang="en-IN" sz="1100" u="sng" dirty="0">
                <a:solidFill>
                  <a:schemeClr val="tx1"/>
                </a:solidFill>
                <a:hlinkClick r:id="rId12"/>
              </a:rPr>
              <a:t>https://link.springer.com/article/10.1007/s42979-020-0074-0</a:t>
            </a:r>
            <a:r>
              <a:rPr lang="en-IN" sz="1100" dirty="0">
                <a:solidFill>
                  <a:schemeClr val="tx1"/>
                </a:solidFill>
              </a:rPr>
              <a:t> )</a:t>
            </a:r>
          </a:p>
          <a:p>
            <a:pPr marL="0" indent="0">
              <a:buNone/>
            </a:pPr>
            <a:r>
              <a:rPr lang="en-IN" sz="1100" dirty="0">
                <a:solidFill>
                  <a:schemeClr val="tx1"/>
                </a:solidFill>
              </a:rPr>
              <a:t>12. </a:t>
            </a:r>
            <a:r>
              <a:rPr lang="en-IN" sz="1100" b="1" dirty="0">
                <a:solidFill>
                  <a:schemeClr val="tx1"/>
                </a:solidFill>
              </a:rPr>
              <a:t>ImageNet Classification with Deep Convolutional Neural Networks</a:t>
            </a:r>
            <a:r>
              <a:rPr lang="en-IN" sz="1100" dirty="0">
                <a:solidFill>
                  <a:schemeClr val="tx1"/>
                </a:solidFill>
              </a:rPr>
              <a:t>   </a:t>
            </a:r>
            <a:r>
              <a:rPr lang="en-IN" sz="1100" i="1" dirty="0">
                <a:solidFill>
                  <a:schemeClr val="tx1"/>
                </a:solidFill>
              </a:rPr>
              <a:t>Alex </a:t>
            </a:r>
            <a:r>
              <a:rPr lang="en-IN" sz="1100" i="1" dirty="0" err="1">
                <a:solidFill>
                  <a:schemeClr val="tx1"/>
                </a:solidFill>
              </a:rPr>
              <a:t>Krizhevsky</a:t>
            </a:r>
            <a:r>
              <a:rPr lang="en-IN" sz="1100" i="1" dirty="0">
                <a:solidFill>
                  <a:schemeClr val="tx1"/>
                </a:solidFill>
              </a:rPr>
              <a:t>, Ilya </a:t>
            </a:r>
            <a:r>
              <a:rPr lang="en-IN" sz="1100" i="1" dirty="0" err="1">
                <a:solidFill>
                  <a:schemeClr val="tx1"/>
                </a:solidFill>
              </a:rPr>
              <a:t>Sutskever</a:t>
            </a:r>
            <a:r>
              <a:rPr lang="en-IN" sz="1100" i="1" dirty="0">
                <a:solidFill>
                  <a:schemeClr val="tx1"/>
                </a:solidFill>
              </a:rPr>
              <a:t>, Geoffrey E. Hinton </a:t>
            </a:r>
            <a:r>
              <a:rPr lang="en-IN" sz="1100" dirty="0">
                <a:solidFill>
                  <a:schemeClr val="tx1"/>
                </a:solidFill>
              </a:rPr>
              <a:t>  (</a:t>
            </a:r>
            <a:r>
              <a:rPr lang="en-IN" sz="1100" dirty="0">
                <a:solidFill>
                  <a:schemeClr val="tx1"/>
                </a:solidFill>
                <a:hlinkClick r:id="rId13"/>
              </a:rPr>
              <a:t> </a:t>
            </a:r>
            <a:r>
              <a:rPr lang="en-IN" sz="1100" u="sng" dirty="0">
                <a:solidFill>
                  <a:schemeClr val="tx1"/>
                </a:solidFill>
                <a:hlinkClick r:id="rId13"/>
              </a:rPr>
              <a:t>https://proceedings.neurips.cc/paper/2012/file/c399862d3b9d6b76c8436e924a68c45b-Paper.pdf</a:t>
            </a:r>
            <a:r>
              <a:rPr lang="en-IN" sz="1100" dirty="0">
                <a:solidFill>
                  <a:schemeClr val="tx1"/>
                </a:solidFill>
              </a:rPr>
              <a:t> )</a:t>
            </a:r>
          </a:p>
          <a:p>
            <a:pPr marL="0" indent="0">
              <a:buNone/>
            </a:pPr>
            <a:r>
              <a:rPr lang="en-IN" sz="1100" dirty="0">
                <a:solidFill>
                  <a:schemeClr val="tx1"/>
                </a:solidFill>
              </a:rPr>
              <a:t>13. </a:t>
            </a:r>
            <a:r>
              <a:rPr lang="en-IN" sz="1100" b="1" dirty="0">
                <a:solidFill>
                  <a:schemeClr val="tx1"/>
                </a:solidFill>
              </a:rPr>
              <a:t>Generative Adversarial Networks</a:t>
            </a:r>
            <a:r>
              <a:rPr lang="en-IN" sz="1100" dirty="0">
                <a:solidFill>
                  <a:schemeClr val="tx1"/>
                </a:solidFill>
              </a:rPr>
              <a:t>   </a:t>
            </a:r>
            <a:r>
              <a:rPr lang="en-IN" sz="1100" i="1" dirty="0">
                <a:solidFill>
                  <a:schemeClr val="tx1"/>
                </a:solidFill>
              </a:rPr>
              <a:t>Ian J. </a:t>
            </a:r>
            <a:r>
              <a:rPr lang="en-IN" sz="1100" i="1" dirty="0" err="1">
                <a:solidFill>
                  <a:schemeClr val="tx1"/>
                </a:solidFill>
              </a:rPr>
              <a:t>Goodfellow</a:t>
            </a:r>
            <a:r>
              <a:rPr lang="en-IN" sz="1100" i="1" dirty="0">
                <a:solidFill>
                  <a:schemeClr val="tx1"/>
                </a:solidFill>
              </a:rPr>
              <a:t>, Jean </a:t>
            </a:r>
            <a:r>
              <a:rPr lang="en-IN" sz="1100" i="1" dirty="0" err="1">
                <a:solidFill>
                  <a:schemeClr val="tx1"/>
                </a:solidFill>
              </a:rPr>
              <a:t>Pouget-Abadie</a:t>
            </a:r>
            <a:r>
              <a:rPr lang="en-IN" sz="1100" i="1" dirty="0">
                <a:solidFill>
                  <a:schemeClr val="tx1"/>
                </a:solidFill>
              </a:rPr>
              <a:t>, Mehdi Mirza, Bing Xu, David </a:t>
            </a:r>
            <a:r>
              <a:rPr lang="en-IN" sz="1100" i="1" dirty="0" err="1">
                <a:solidFill>
                  <a:schemeClr val="tx1"/>
                </a:solidFill>
              </a:rPr>
              <a:t>Warde</a:t>
            </a:r>
            <a:r>
              <a:rPr lang="en-IN" sz="1100" i="1" dirty="0">
                <a:solidFill>
                  <a:schemeClr val="tx1"/>
                </a:solidFill>
              </a:rPr>
              <a:t>-Farley, </a:t>
            </a:r>
            <a:r>
              <a:rPr lang="en-IN" sz="1100" i="1" dirty="0" err="1">
                <a:solidFill>
                  <a:schemeClr val="tx1"/>
                </a:solidFill>
              </a:rPr>
              <a:t>Sherjil</a:t>
            </a:r>
            <a:r>
              <a:rPr lang="en-IN" sz="1100" i="1" dirty="0">
                <a:solidFill>
                  <a:schemeClr val="tx1"/>
                </a:solidFill>
              </a:rPr>
              <a:t> </a:t>
            </a:r>
            <a:r>
              <a:rPr lang="en-IN" sz="1100" i="1" dirty="0" err="1">
                <a:solidFill>
                  <a:schemeClr val="tx1"/>
                </a:solidFill>
              </a:rPr>
              <a:t>Ozair</a:t>
            </a:r>
            <a:r>
              <a:rPr lang="en-IN" sz="1100" i="1" dirty="0">
                <a:solidFill>
                  <a:schemeClr val="tx1"/>
                </a:solidFill>
              </a:rPr>
              <a:t>, Aaron </a:t>
            </a:r>
            <a:r>
              <a:rPr lang="en-IN" sz="1100" i="1" dirty="0" err="1">
                <a:solidFill>
                  <a:schemeClr val="tx1"/>
                </a:solidFill>
              </a:rPr>
              <a:t>Courville</a:t>
            </a:r>
            <a:r>
              <a:rPr lang="en-IN" sz="1100" i="1" dirty="0">
                <a:solidFill>
                  <a:schemeClr val="tx1"/>
                </a:solidFill>
              </a:rPr>
              <a:t>,  </a:t>
            </a:r>
            <a:r>
              <a:rPr lang="en-IN" sz="1100" i="1" dirty="0" err="1">
                <a:solidFill>
                  <a:schemeClr val="tx1"/>
                </a:solidFill>
              </a:rPr>
              <a:t>Yoshua</a:t>
            </a:r>
            <a:r>
              <a:rPr lang="en-IN" sz="1100" i="1" dirty="0">
                <a:solidFill>
                  <a:schemeClr val="tx1"/>
                </a:solidFill>
              </a:rPr>
              <a:t> </a:t>
            </a:r>
            <a:r>
              <a:rPr lang="en-IN" sz="1100" i="1" dirty="0" err="1">
                <a:solidFill>
                  <a:schemeClr val="tx1"/>
                </a:solidFill>
              </a:rPr>
              <a:t>Bengio</a:t>
            </a:r>
            <a:r>
              <a:rPr lang="en-IN" sz="1100" i="1" dirty="0">
                <a:solidFill>
                  <a:schemeClr val="tx1"/>
                </a:solidFill>
              </a:rPr>
              <a:t> </a:t>
            </a:r>
            <a:r>
              <a:rPr lang="en-IN" sz="1100" dirty="0">
                <a:solidFill>
                  <a:schemeClr val="tx1"/>
                </a:solidFill>
              </a:rPr>
              <a:t>(</a:t>
            </a:r>
            <a:r>
              <a:rPr lang="en-IN" sz="1100" dirty="0">
                <a:solidFill>
                  <a:schemeClr val="tx1"/>
                </a:solidFill>
                <a:hlinkClick r:id="rId14"/>
              </a:rPr>
              <a:t> </a:t>
            </a:r>
            <a:r>
              <a:rPr lang="en-IN" sz="1100" u="sng" dirty="0">
                <a:solidFill>
                  <a:schemeClr val="tx1"/>
                </a:solidFill>
                <a:hlinkClick r:id="rId14"/>
              </a:rPr>
              <a:t>https://arxiv.org/pdf/1406.2661v1.pdf</a:t>
            </a:r>
            <a:r>
              <a:rPr lang="en-IN" sz="1100" dirty="0">
                <a:solidFill>
                  <a:schemeClr val="tx1"/>
                </a:solidFill>
              </a:rPr>
              <a:t> )</a:t>
            </a:r>
          </a:p>
          <a:p>
            <a:pPr marL="0" indent="0">
              <a:buNone/>
            </a:pPr>
            <a:r>
              <a:rPr lang="en-IN" sz="1100" dirty="0">
                <a:solidFill>
                  <a:schemeClr val="tx1"/>
                </a:solidFill>
              </a:rPr>
              <a:t>14. </a:t>
            </a:r>
            <a:r>
              <a:rPr lang="en-IN" sz="1100" b="1" dirty="0">
                <a:solidFill>
                  <a:schemeClr val="tx1"/>
                </a:solidFill>
              </a:rPr>
              <a:t>SMOTE: Synthetic Minority Over-sampling Technique</a:t>
            </a:r>
            <a:r>
              <a:rPr lang="en-IN" sz="1100" dirty="0">
                <a:solidFill>
                  <a:schemeClr val="tx1"/>
                </a:solidFill>
              </a:rPr>
              <a:t>   </a:t>
            </a:r>
            <a:r>
              <a:rPr lang="en-IN" sz="1100" i="1" dirty="0">
                <a:solidFill>
                  <a:schemeClr val="tx1"/>
                </a:solidFill>
              </a:rPr>
              <a:t>N. V. Chawla, K. W. Bowyer, L. O. Hall, W. P. </a:t>
            </a:r>
            <a:r>
              <a:rPr lang="en-IN" sz="1100" i="1" dirty="0" err="1">
                <a:solidFill>
                  <a:schemeClr val="tx1"/>
                </a:solidFill>
              </a:rPr>
              <a:t>Kegelmeyer</a:t>
            </a:r>
            <a:r>
              <a:rPr lang="en-IN" sz="1100" i="1" dirty="0">
                <a:solidFill>
                  <a:schemeClr val="tx1"/>
                </a:solidFill>
              </a:rPr>
              <a:t>  </a:t>
            </a:r>
            <a:r>
              <a:rPr lang="en-IN" sz="1100" dirty="0">
                <a:solidFill>
                  <a:schemeClr val="tx1"/>
                </a:solidFill>
              </a:rPr>
              <a:t>(</a:t>
            </a:r>
            <a:r>
              <a:rPr lang="en-IN" sz="1100" dirty="0">
                <a:solidFill>
                  <a:schemeClr val="tx1"/>
                </a:solidFill>
                <a:hlinkClick r:id="rId15"/>
              </a:rPr>
              <a:t> </a:t>
            </a:r>
            <a:r>
              <a:rPr lang="en-IN" sz="1100" u="sng" dirty="0">
                <a:solidFill>
                  <a:schemeClr val="tx1"/>
                </a:solidFill>
                <a:hlinkClick r:id="rId15"/>
              </a:rPr>
              <a:t>https://arxiv.org/pdf/1106.1813v1.pdf</a:t>
            </a:r>
            <a:r>
              <a:rPr lang="en-IN" sz="1100" dirty="0">
                <a:solidFill>
                  <a:schemeClr val="tx1"/>
                </a:solidFill>
              </a:rPr>
              <a:t> )</a:t>
            </a:r>
          </a:p>
          <a:p>
            <a:pPr marL="0" indent="0">
              <a:buNone/>
            </a:pPr>
            <a:r>
              <a:rPr lang="en-IN" sz="1100" b="1" dirty="0">
                <a:solidFill>
                  <a:schemeClr val="tx1"/>
                </a:solidFill>
              </a:rPr>
              <a:t>15. </a:t>
            </a:r>
            <a:r>
              <a:rPr lang="en-IN" sz="1100" b="1" dirty="0" err="1">
                <a:solidFill>
                  <a:schemeClr val="tx1"/>
                </a:solidFill>
              </a:rPr>
              <a:t>ResNet</a:t>
            </a:r>
            <a:r>
              <a:rPr lang="en-IN" sz="1100" b="1" dirty="0">
                <a:solidFill>
                  <a:schemeClr val="tx1"/>
                </a:solidFill>
              </a:rPr>
              <a:t>-like Architecture with Low Hardware Requirements</a:t>
            </a:r>
            <a:r>
              <a:rPr lang="en-IN" sz="1100" dirty="0">
                <a:solidFill>
                  <a:schemeClr val="tx1"/>
                </a:solidFill>
              </a:rPr>
              <a:t> </a:t>
            </a:r>
            <a:r>
              <a:rPr lang="en-IN" sz="1100" i="1" dirty="0">
                <a:solidFill>
                  <a:schemeClr val="tx1"/>
                </a:solidFill>
              </a:rPr>
              <a:t>Elena </a:t>
            </a:r>
            <a:r>
              <a:rPr lang="en-IN" sz="1100" i="1" dirty="0" err="1">
                <a:solidFill>
                  <a:schemeClr val="tx1"/>
                </a:solidFill>
              </a:rPr>
              <a:t>Limonova</a:t>
            </a:r>
            <a:r>
              <a:rPr lang="en-IN" sz="1100" i="1" dirty="0">
                <a:solidFill>
                  <a:schemeClr val="tx1"/>
                </a:solidFill>
              </a:rPr>
              <a:t>, Daniil Alfonso, Dmitry </a:t>
            </a:r>
            <a:r>
              <a:rPr lang="en-IN" sz="1100" i="1" dirty="0" err="1">
                <a:solidFill>
                  <a:schemeClr val="tx1"/>
                </a:solidFill>
              </a:rPr>
              <a:t>Nikolaev</a:t>
            </a:r>
            <a:r>
              <a:rPr lang="en-IN" sz="1100" i="1" dirty="0">
                <a:solidFill>
                  <a:schemeClr val="tx1"/>
                </a:solidFill>
              </a:rPr>
              <a:t>, Vladimir V. </a:t>
            </a:r>
            <a:r>
              <a:rPr lang="en-IN" sz="1100" i="1" dirty="0" err="1">
                <a:solidFill>
                  <a:schemeClr val="tx1"/>
                </a:solidFill>
              </a:rPr>
              <a:t>Arlazarov</a:t>
            </a:r>
            <a:r>
              <a:rPr lang="en-IN" sz="1100" i="1" dirty="0">
                <a:solidFill>
                  <a:schemeClr val="tx1"/>
                </a:solidFill>
              </a:rPr>
              <a:t> </a:t>
            </a:r>
            <a:r>
              <a:rPr lang="en-IN" sz="1100" dirty="0">
                <a:solidFill>
                  <a:schemeClr val="tx1"/>
                </a:solidFill>
              </a:rPr>
              <a:t>  (</a:t>
            </a:r>
            <a:r>
              <a:rPr lang="en-IN" sz="1100" dirty="0">
                <a:solidFill>
                  <a:schemeClr val="tx1"/>
                </a:solidFill>
                <a:hlinkClick r:id="rId16"/>
              </a:rPr>
              <a:t> </a:t>
            </a:r>
            <a:r>
              <a:rPr lang="en-IN" sz="1100" u="sng" dirty="0">
                <a:solidFill>
                  <a:schemeClr val="tx1"/>
                </a:solidFill>
                <a:hlinkClick r:id="rId16"/>
              </a:rPr>
              <a:t>https://arxiv.org/pdf/2009.07190v2.pdf</a:t>
            </a:r>
            <a:r>
              <a:rPr lang="en-IN" sz="1100" dirty="0">
                <a:solidFill>
                  <a:schemeClr val="tx1"/>
                </a:solidFill>
              </a:rPr>
              <a:t> )</a:t>
            </a:r>
          </a:p>
        </p:txBody>
      </p:sp>
    </p:spTree>
    <p:extLst>
      <p:ext uri="{BB962C8B-B14F-4D97-AF65-F5344CB8AC3E}">
        <p14:creationId xmlns:p14="http://schemas.microsoft.com/office/powerpoint/2010/main" val="965488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A298C744-68CA-4477-9022-5F00FE3A0714}"/>
              </a:ext>
            </a:extLst>
          </p:cNvPr>
          <p:cNvSpPr txBox="1">
            <a:spLocks/>
          </p:cNvSpPr>
          <p:nvPr/>
        </p:nvSpPr>
        <p:spPr>
          <a:xfrm>
            <a:off x="722312" y="287039"/>
            <a:ext cx="10549821" cy="1156323"/>
          </a:xfrm>
          <a:prstGeom prst="rect">
            <a:avLst/>
          </a:prstGeom>
          <a:effectLst/>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tx1"/>
                </a:solidFill>
                <a:latin typeface="Eras Bold ITC" panose="020B0907030504020204" pitchFamily="34" charset="0"/>
              </a:rPr>
              <a:t>SRS (Software </a:t>
            </a:r>
            <a:r>
              <a:rPr lang="en-US" sz="4000" b="1" u="sng" dirty="0">
                <a:solidFill>
                  <a:schemeClr val="bg1"/>
                </a:solidFill>
                <a:latin typeface="Eras Bold ITC" panose="020B0907030504020204" pitchFamily="34" charset="0"/>
              </a:rPr>
              <a:t>Requirement</a:t>
            </a:r>
            <a:r>
              <a:rPr lang="en-US" sz="4000" b="1" u="sng" dirty="0">
                <a:solidFill>
                  <a:schemeClr val="tx1"/>
                </a:solidFill>
                <a:latin typeface="Eras Bold ITC" panose="020B0907030504020204" pitchFamily="34" charset="0"/>
              </a:rPr>
              <a:t> Specification)</a:t>
            </a:r>
          </a:p>
        </p:txBody>
      </p:sp>
      <p:sp>
        <p:nvSpPr>
          <p:cNvPr id="5" name="Subtitle 29">
            <a:extLst>
              <a:ext uri="{FF2B5EF4-FFF2-40B4-BE49-F238E27FC236}">
                <a16:creationId xmlns:a16="http://schemas.microsoft.com/office/drawing/2014/main" id="{98DD18C3-9942-426D-8F8B-E8F49309FF22}"/>
              </a:ext>
            </a:extLst>
          </p:cNvPr>
          <p:cNvSpPr txBox="1">
            <a:spLocks/>
          </p:cNvSpPr>
          <p:nvPr/>
        </p:nvSpPr>
        <p:spPr>
          <a:xfrm>
            <a:off x="824385" y="1221928"/>
            <a:ext cx="9049495" cy="5338789"/>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Text Editor : </a:t>
            </a:r>
            <a:r>
              <a:rPr lang="en-US" dirty="0">
                <a:solidFill>
                  <a:schemeClr val="bg1"/>
                </a:solidFill>
              </a:rPr>
              <a:t>VS Code</a:t>
            </a:r>
          </a:p>
          <a:p>
            <a:endParaRPr lang="en-US" dirty="0">
              <a:solidFill>
                <a:schemeClr val="tx1"/>
              </a:solidFill>
            </a:endParaRPr>
          </a:p>
          <a:p>
            <a:r>
              <a:rPr lang="en-US" dirty="0">
                <a:solidFill>
                  <a:schemeClr val="tx1"/>
                </a:solidFill>
              </a:rPr>
              <a:t>OS: </a:t>
            </a:r>
            <a:r>
              <a:rPr lang="en-US" dirty="0">
                <a:solidFill>
                  <a:schemeClr val="bg1"/>
                </a:solidFill>
              </a:rPr>
              <a:t>Windows</a:t>
            </a:r>
            <a:r>
              <a:rPr lang="en-US" dirty="0">
                <a:solidFill>
                  <a:schemeClr val="tx1"/>
                </a:solidFill>
              </a:rPr>
              <a:t>/Linux/MacOS</a:t>
            </a:r>
          </a:p>
          <a:p>
            <a:endParaRPr lang="en-US" dirty="0">
              <a:solidFill>
                <a:schemeClr val="tx1"/>
              </a:solidFill>
            </a:endParaRPr>
          </a:p>
          <a:p>
            <a:r>
              <a:rPr lang="en-US" dirty="0">
                <a:solidFill>
                  <a:schemeClr val="tx1"/>
                </a:solidFill>
              </a:rPr>
              <a:t>Storage Space : </a:t>
            </a:r>
            <a:r>
              <a:rPr lang="en-US" dirty="0">
                <a:solidFill>
                  <a:schemeClr val="bg1"/>
                </a:solidFill>
              </a:rPr>
              <a:t>6GB</a:t>
            </a:r>
          </a:p>
          <a:p>
            <a:endParaRPr lang="en-US" dirty="0">
              <a:solidFill>
                <a:schemeClr val="tx1"/>
              </a:solidFill>
            </a:endParaRPr>
          </a:p>
          <a:p>
            <a:r>
              <a:rPr lang="en-US" dirty="0">
                <a:solidFill>
                  <a:schemeClr val="tx1"/>
                </a:solidFill>
              </a:rPr>
              <a:t>RAM : </a:t>
            </a:r>
            <a:r>
              <a:rPr lang="en-US" dirty="0">
                <a:solidFill>
                  <a:schemeClr val="bg1"/>
                </a:solidFill>
              </a:rPr>
              <a:t>8GB</a:t>
            </a:r>
          </a:p>
          <a:p>
            <a:endParaRPr lang="en-US" dirty="0">
              <a:solidFill>
                <a:schemeClr val="tx1"/>
              </a:solidFill>
            </a:endParaRPr>
          </a:p>
          <a:p>
            <a:r>
              <a:rPr lang="en-US" dirty="0">
                <a:solidFill>
                  <a:schemeClr val="tx1"/>
                </a:solidFill>
              </a:rPr>
              <a:t>GPU Required : </a:t>
            </a:r>
            <a:r>
              <a:rPr lang="en-US" dirty="0">
                <a:solidFill>
                  <a:schemeClr val="bg1"/>
                </a:solidFill>
              </a:rPr>
              <a:t>Advisable</a:t>
            </a:r>
            <a:r>
              <a:rPr lang="en-US" dirty="0">
                <a:solidFill>
                  <a:schemeClr val="tx1"/>
                </a:solidFill>
              </a:rPr>
              <a:t>, for running the model faster (NVIDIA GPU)</a:t>
            </a:r>
          </a:p>
        </p:txBody>
      </p:sp>
    </p:spTree>
    <p:extLst>
      <p:ext uri="{BB962C8B-B14F-4D97-AF65-F5344CB8AC3E}">
        <p14:creationId xmlns:p14="http://schemas.microsoft.com/office/powerpoint/2010/main" val="2449071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A298C744-68CA-4477-9022-5F00FE3A0714}"/>
              </a:ext>
            </a:extLst>
          </p:cNvPr>
          <p:cNvSpPr txBox="1">
            <a:spLocks/>
          </p:cNvSpPr>
          <p:nvPr/>
        </p:nvSpPr>
        <p:spPr>
          <a:xfrm>
            <a:off x="722312" y="287039"/>
            <a:ext cx="10549821" cy="1156323"/>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bg1"/>
                </a:solidFill>
                <a:latin typeface="Eras Bold ITC" panose="020B0907030504020204" pitchFamily="34" charset="0"/>
              </a:rPr>
              <a:t>Libraries </a:t>
            </a:r>
            <a:r>
              <a:rPr lang="en-US" sz="4000" b="1" u="sng" dirty="0">
                <a:solidFill>
                  <a:schemeClr val="tx1"/>
                </a:solidFill>
                <a:latin typeface="Eras Bold ITC" panose="020B0907030504020204" pitchFamily="34" charset="0"/>
              </a:rPr>
              <a:t>used</a:t>
            </a:r>
          </a:p>
        </p:txBody>
      </p:sp>
      <p:sp>
        <p:nvSpPr>
          <p:cNvPr id="5" name="Subtitle 29">
            <a:extLst>
              <a:ext uri="{FF2B5EF4-FFF2-40B4-BE49-F238E27FC236}">
                <a16:creationId xmlns:a16="http://schemas.microsoft.com/office/drawing/2014/main" id="{98DD18C3-9942-426D-8F8B-E8F49309FF22}"/>
              </a:ext>
            </a:extLst>
          </p:cNvPr>
          <p:cNvSpPr txBox="1">
            <a:spLocks/>
          </p:cNvSpPr>
          <p:nvPr/>
        </p:nvSpPr>
        <p:spPr>
          <a:xfrm>
            <a:off x="824385" y="1409700"/>
            <a:ext cx="10115078" cy="4729163"/>
          </a:xfrm>
          <a:prstGeom prst="rect">
            <a:avLst/>
          </a:prstGeom>
          <a:effectLst/>
        </p:spPr>
        <p:txBody>
          <a:bodyPr vert="horz" lIns="91440" tIns="45720" rIns="91440" bIns="45720" numCol="2"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lvl="1"/>
            <a:r>
              <a:rPr lang="en-US" sz="1600" b="1" dirty="0" err="1">
                <a:solidFill>
                  <a:schemeClr val="tx1"/>
                </a:solidFill>
              </a:rPr>
              <a:t>Numpy</a:t>
            </a:r>
            <a:r>
              <a:rPr lang="en-US" sz="1600" b="1" dirty="0">
                <a:solidFill>
                  <a:schemeClr val="tx1"/>
                </a:solidFill>
              </a:rPr>
              <a:t> (For arrays)</a:t>
            </a:r>
          </a:p>
          <a:p>
            <a:pPr lvl="1"/>
            <a:r>
              <a:rPr lang="en-US" sz="1600" b="1" dirty="0">
                <a:solidFill>
                  <a:schemeClr val="tx1"/>
                </a:solidFill>
              </a:rPr>
              <a:t>PIL (Pillow/Python Image Library)</a:t>
            </a:r>
          </a:p>
          <a:p>
            <a:pPr lvl="1"/>
            <a:r>
              <a:rPr lang="en-US" sz="1600" b="1" dirty="0" err="1">
                <a:solidFill>
                  <a:schemeClr val="tx1"/>
                </a:solidFill>
              </a:rPr>
              <a:t>OpenCV</a:t>
            </a:r>
            <a:endParaRPr lang="en-US" sz="1600" b="1" dirty="0">
              <a:solidFill>
                <a:schemeClr val="tx1"/>
              </a:solidFill>
            </a:endParaRPr>
          </a:p>
          <a:p>
            <a:pPr lvl="1"/>
            <a:r>
              <a:rPr lang="en-US" sz="1600" b="1" dirty="0" err="1">
                <a:solidFill>
                  <a:schemeClr val="tx1"/>
                </a:solidFill>
              </a:rPr>
              <a:t>Tensorflow</a:t>
            </a:r>
            <a:r>
              <a:rPr lang="en-US" sz="1600" b="1" dirty="0">
                <a:solidFill>
                  <a:schemeClr val="tx1"/>
                </a:solidFill>
              </a:rPr>
              <a:t> ( Implement deep learning algorithms, since it allows us to take advantage of GPUs for more efficient training )</a:t>
            </a:r>
          </a:p>
          <a:p>
            <a:pPr lvl="1"/>
            <a:r>
              <a:rPr lang="en-US" sz="1600" b="1" dirty="0" err="1">
                <a:solidFill>
                  <a:schemeClr val="tx1"/>
                </a:solidFill>
              </a:rPr>
              <a:t>Keras</a:t>
            </a:r>
            <a:r>
              <a:rPr lang="en-US" sz="1600" b="1" dirty="0">
                <a:solidFill>
                  <a:schemeClr val="tx1"/>
                </a:solidFill>
              </a:rPr>
              <a:t> (offer simple and consistent APIS &amp; for developing and evaluating deep learning models) [</a:t>
            </a:r>
            <a:r>
              <a:rPr lang="en-US" sz="1600" b="1" i="1" dirty="0">
                <a:solidFill>
                  <a:schemeClr val="tx1"/>
                </a:solidFill>
              </a:rPr>
              <a:t>Being a high-level API on top of </a:t>
            </a:r>
            <a:r>
              <a:rPr lang="en-US" sz="1600" b="1" i="1" dirty="0" err="1">
                <a:solidFill>
                  <a:schemeClr val="tx1"/>
                </a:solidFill>
              </a:rPr>
              <a:t>TensorFlow</a:t>
            </a:r>
            <a:r>
              <a:rPr lang="en-US" sz="1600" b="1" i="1" dirty="0">
                <a:solidFill>
                  <a:schemeClr val="tx1"/>
                </a:solidFill>
              </a:rPr>
              <a:t>, we can say that </a:t>
            </a:r>
            <a:r>
              <a:rPr lang="en-US" sz="1600" b="1" i="1" dirty="0" err="1">
                <a:solidFill>
                  <a:schemeClr val="tx1"/>
                </a:solidFill>
              </a:rPr>
              <a:t>Keras</a:t>
            </a:r>
            <a:r>
              <a:rPr lang="en-US" sz="1600" b="1" i="1" dirty="0">
                <a:solidFill>
                  <a:schemeClr val="tx1"/>
                </a:solidFill>
              </a:rPr>
              <a:t> makes </a:t>
            </a:r>
            <a:r>
              <a:rPr lang="en-US" sz="1600" b="1" i="1" dirty="0" err="1">
                <a:solidFill>
                  <a:schemeClr val="tx1"/>
                </a:solidFill>
              </a:rPr>
              <a:t>TensorFlow</a:t>
            </a:r>
            <a:r>
              <a:rPr lang="en-US" sz="1600" b="1" i="1" dirty="0">
                <a:solidFill>
                  <a:schemeClr val="tx1"/>
                </a:solidFill>
              </a:rPr>
              <a:t> easy</a:t>
            </a:r>
            <a:r>
              <a:rPr lang="en-US" sz="1600" b="1" dirty="0">
                <a:solidFill>
                  <a:schemeClr val="tx1"/>
                </a:solidFill>
              </a:rPr>
              <a:t>. ]</a:t>
            </a:r>
          </a:p>
          <a:p>
            <a:pPr lvl="1"/>
            <a:r>
              <a:rPr lang="en-US" sz="1600" b="1" dirty="0" err="1">
                <a:solidFill>
                  <a:schemeClr val="tx1"/>
                </a:solidFill>
              </a:rPr>
              <a:t>Matplotlib</a:t>
            </a:r>
            <a:endParaRPr lang="en-US" sz="1600" b="1" dirty="0">
              <a:solidFill>
                <a:schemeClr val="tx1"/>
              </a:solidFill>
            </a:endParaRPr>
          </a:p>
          <a:p>
            <a:pPr lvl="1"/>
            <a:r>
              <a:rPr lang="en-US" sz="1600" b="1" dirty="0">
                <a:solidFill>
                  <a:schemeClr val="tx1"/>
                </a:solidFill>
              </a:rPr>
              <a:t>Sys</a:t>
            </a:r>
          </a:p>
          <a:p>
            <a:pPr lvl="1"/>
            <a:endParaRPr lang="en-US" sz="1600" b="1" dirty="0">
              <a:solidFill>
                <a:schemeClr val="tx1"/>
              </a:solidFill>
            </a:endParaRPr>
          </a:p>
          <a:p>
            <a:pPr lvl="1"/>
            <a:r>
              <a:rPr lang="en-US" sz="1600" b="1" dirty="0">
                <a:solidFill>
                  <a:schemeClr val="tx1"/>
                </a:solidFill>
              </a:rPr>
              <a:t>Torch ( Version - </a:t>
            </a:r>
            <a:r>
              <a:rPr lang="en-IN" sz="1600" b="1" i="0" dirty="0">
                <a:solidFill>
                  <a:srgbClr val="FFFFFF"/>
                </a:solidFill>
                <a:effectLst/>
                <a:latin typeface="Consolas" panose="020B0609020204030204" pitchFamily="49" charset="0"/>
              </a:rPr>
              <a:t>'1.10.0'</a:t>
            </a:r>
            <a:r>
              <a:rPr lang="en-US" sz="1600" b="1" dirty="0">
                <a:solidFill>
                  <a:schemeClr val="tx1"/>
                </a:solidFill>
              </a:rPr>
              <a:t>)</a:t>
            </a:r>
          </a:p>
          <a:p>
            <a:pPr lvl="1"/>
            <a:r>
              <a:rPr lang="en-US" sz="1600" b="1" dirty="0" err="1">
                <a:solidFill>
                  <a:schemeClr val="tx1"/>
                </a:solidFill>
              </a:rPr>
              <a:t>Pytorch</a:t>
            </a:r>
            <a:r>
              <a:rPr lang="en-US" sz="1600" b="1" dirty="0">
                <a:solidFill>
                  <a:schemeClr val="tx1"/>
                </a:solidFill>
              </a:rPr>
              <a:t> (For using inbuilt transforms)</a:t>
            </a:r>
          </a:p>
          <a:p>
            <a:pPr lvl="1"/>
            <a:r>
              <a:rPr lang="en-US" sz="1600" b="1" dirty="0" err="1">
                <a:solidFill>
                  <a:schemeClr val="tx1"/>
                </a:solidFill>
              </a:rPr>
              <a:t>Pprint</a:t>
            </a:r>
            <a:endParaRPr lang="en-US" sz="1600" b="1" dirty="0">
              <a:solidFill>
                <a:schemeClr val="tx1"/>
              </a:solidFill>
            </a:endParaRPr>
          </a:p>
          <a:p>
            <a:pPr lvl="1"/>
            <a:r>
              <a:rPr lang="en-US" sz="1600" b="1" dirty="0" err="1">
                <a:solidFill>
                  <a:schemeClr val="tx1"/>
                </a:solidFill>
              </a:rPr>
              <a:t>Os</a:t>
            </a:r>
            <a:endParaRPr lang="en-US" sz="1600" b="1" dirty="0">
              <a:solidFill>
                <a:schemeClr val="tx1"/>
              </a:solidFill>
            </a:endParaRPr>
          </a:p>
          <a:p>
            <a:pPr lvl="1"/>
            <a:r>
              <a:rPr lang="en-US" sz="1600" b="1" dirty="0">
                <a:solidFill>
                  <a:schemeClr val="tx1"/>
                </a:solidFill>
              </a:rPr>
              <a:t>Random</a:t>
            </a:r>
          </a:p>
          <a:p>
            <a:pPr lvl="1"/>
            <a:r>
              <a:rPr lang="en-US" sz="1600" b="1" dirty="0">
                <a:solidFill>
                  <a:schemeClr val="tx1"/>
                </a:solidFill>
              </a:rPr>
              <a:t>Pandas (If need to store data in CSV </a:t>
            </a:r>
            <a:r>
              <a:rPr lang="en-US" sz="1600" b="1" dirty="0" err="1">
                <a:solidFill>
                  <a:schemeClr val="tx1"/>
                </a:solidFill>
              </a:rPr>
              <a:t>etc</a:t>
            </a:r>
            <a:r>
              <a:rPr lang="en-US" sz="1600" b="1" dirty="0">
                <a:solidFill>
                  <a:schemeClr val="tx1"/>
                </a:solidFill>
              </a:rPr>
              <a:t>)</a:t>
            </a:r>
          </a:p>
          <a:p>
            <a:pPr lvl="1"/>
            <a:r>
              <a:rPr lang="en-US" sz="1600" b="1" dirty="0">
                <a:solidFill>
                  <a:schemeClr val="tx1"/>
                </a:solidFill>
              </a:rPr>
              <a:t>JSON ( storing the data generated in a JSON </a:t>
            </a:r>
            <a:r>
              <a:rPr lang="en-US" sz="1600" b="1" dirty="0" err="1">
                <a:solidFill>
                  <a:schemeClr val="tx1"/>
                </a:solidFill>
              </a:rPr>
              <a:t>etc</a:t>
            </a:r>
            <a:r>
              <a:rPr lang="en-US" sz="1600" b="1" dirty="0">
                <a:solidFill>
                  <a:schemeClr val="tx1"/>
                </a:solidFill>
              </a:rPr>
              <a:t> )</a:t>
            </a:r>
          </a:p>
          <a:p>
            <a:pPr lvl="1"/>
            <a:r>
              <a:rPr lang="en-US" sz="1600" b="1" dirty="0" err="1">
                <a:solidFill>
                  <a:schemeClr val="tx1"/>
                </a:solidFill>
              </a:rPr>
              <a:t>Albumentation</a:t>
            </a:r>
            <a:r>
              <a:rPr lang="en-US" sz="1600" b="1" dirty="0">
                <a:solidFill>
                  <a:schemeClr val="tx1"/>
                </a:solidFill>
              </a:rPr>
              <a:t> (Using transforms)</a:t>
            </a:r>
          </a:p>
          <a:p>
            <a:pPr lvl="1"/>
            <a:r>
              <a:rPr lang="en-US" sz="1600" b="1" dirty="0">
                <a:solidFill>
                  <a:schemeClr val="tx1"/>
                </a:solidFill>
              </a:rPr>
              <a:t>Glob</a:t>
            </a:r>
          </a:p>
          <a:p>
            <a:pPr lvl="1"/>
            <a:r>
              <a:rPr lang="en-US" sz="1600" b="1" dirty="0" err="1">
                <a:solidFill>
                  <a:schemeClr val="tx1"/>
                </a:solidFill>
              </a:rPr>
              <a:t>Shutil</a:t>
            </a:r>
            <a:endParaRPr lang="en-US" sz="1800" b="1" dirty="0">
              <a:solidFill>
                <a:schemeClr val="tx1"/>
              </a:solidFill>
            </a:endParaRPr>
          </a:p>
        </p:txBody>
      </p:sp>
    </p:spTree>
    <p:extLst>
      <p:ext uri="{BB962C8B-B14F-4D97-AF65-F5344CB8AC3E}">
        <p14:creationId xmlns:p14="http://schemas.microsoft.com/office/powerpoint/2010/main" val="1974714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1462-6D75-4862-B96F-1A3FBCA1B456}"/>
              </a:ext>
            </a:extLst>
          </p:cNvPr>
          <p:cNvSpPr>
            <a:spLocks noGrp="1"/>
          </p:cNvSpPr>
          <p:nvPr>
            <p:ph type="title"/>
          </p:nvPr>
        </p:nvSpPr>
        <p:spPr>
          <a:xfrm>
            <a:off x="2378671" y="2506854"/>
            <a:ext cx="8534400" cy="1507067"/>
          </a:xfrm>
        </p:spPr>
        <p:txBody>
          <a:bodyPr>
            <a:noAutofit/>
          </a:bodyPr>
          <a:lstStyle/>
          <a:p>
            <a:r>
              <a:rPr lang="en-IN" sz="9600" dirty="0">
                <a:latin typeface="Eras Bold ITC" panose="020B0907030504020204" pitchFamily="34" charset="0"/>
              </a:rPr>
              <a:t>THANK </a:t>
            </a:r>
            <a:r>
              <a:rPr lang="en-IN" sz="9600" dirty="0">
                <a:solidFill>
                  <a:schemeClr val="bg1"/>
                </a:solidFill>
                <a:latin typeface="Eras Bold ITC" panose="020B0907030504020204" pitchFamily="34" charset="0"/>
              </a:rPr>
              <a:t>YOU</a:t>
            </a:r>
          </a:p>
        </p:txBody>
      </p:sp>
    </p:spTree>
    <p:extLst>
      <p:ext uri="{BB962C8B-B14F-4D97-AF65-F5344CB8AC3E}">
        <p14:creationId xmlns:p14="http://schemas.microsoft.com/office/powerpoint/2010/main" val="414321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9">
            <a:extLst>
              <a:ext uri="{FF2B5EF4-FFF2-40B4-BE49-F238E27FC236}">
                <a16:creationId xmlns:a16="http://schemas.microsoft.com/office/drawing/2014/main" id="{3E52F5D3-8AE6-4B8F-B4FD-710B75B968AB}"/>
              </a:ext>
            </a:extLst>
          </p:cNvPr>
          <p:cNvSpPr txBox="1">
            <a:spLocks/>
          </p:cNvSpPr>
          <p:nvPr/>
        </p:nvSpPr>
        <p:spPr>
          <a:xfrm>
            <a:off x="771080" y="621019"/>
            <a:ext cx="10164816" cy="1006860"/>
          </a:xfrm>
          <a:prstGeom prst="rect">
            <a:avLst/>
          </a:prstGeom>
          <a:effectLst/>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5400" b="1" u="sng" dirty="0">
                <a:solidFill>
                  <a:schemeClr val="bg1"/>
                </a:solidFill>
                <a:latin typeface="Eras Bold ITC" panose="020B0907030504020204" pitchFamily="34" charset="0"/>
              </a:rPr>
              <a:t>Motivation</a:t>
            </a:r>
            <a:r>
              <a:rPr lang="en-US" sz="5400" b="1" u="sng" dirty="0">
                <a:solidFill>
                  <a:schemeClr val="tx1"/>
                </a:solidFill>
                <a:latin typeface="Eras Bold ITC" panose="020B0907030504020204" pitchFamily="34" charset="0"/>
              </a:rPr>
              <a:t> Behind the Topic</a:t>
            </a:r>
          </a:p>
        </p:txBody>
      </p:sp>
      <p:sp>
        <p:nvSpPr>
          <p:cNvPr id="12" name="Subtitle 29">
            <a:extLst>
              <a:ext uri="{FF2B5EF4-FFF2-40B4-BE49-F238E27FC236}">
                <a16:creationId xmlns:a16="http://schemas.microsoft.com/office/drawing/2014/main" id="{7DD871B1-48FF-48BB-836D-EB7C6FF8DD75}"/>
              </a:ext>
            </a:extLst>
          </p:cNvPr>
          <p:cNvSpPr txBox="1">
            <a:spLocks/>
          </p:cNvSpPr>
          <p:nvPr/>
        </p:nvSpPr>
        <p:spPr>
          <a:xfrm>
            <a:off x="893000" y="1784634"/>
            <a:ext cx="9631758" cy="3768311"/>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just">
              <a:buNone/>
            </a:pPr>
            <a:r>
              <a:rPr lang="en-US" sz="3200" b="1" dirty="0">
                <a:solidFill>
                  <a:schemeClr val="tx1"/>
                </a:solidFill>
              </a:rPr>
              <a:t>The class imbalance problem is a painful feature in real world data</a:t>
            </a:r>
          </a:p>
          <a:p>
            <a:pPr marL="0" indent="0" algn="just">
              <a:buNone/>
            </a:pPr>
            <a:r>
              <a:rPr lang="en-US" sz="3200" b="1" dirty="0">
                <a:solidFill>
                  <a:schemeClr val="tx1"/>
                </a:solidFill>
              </a:rPr>
              <a:t>Many augmentations supported by various augmentation libraries</a:t>
            </a:r>
          </a:p>
        </p:txBody>
      </p:sp>
    </p:spTree>
    <p:extLst>
      <p:ext uri="{BB962C8B-B14F-4D97-AF65-F5344CB8AC3E}">
        <p14:creationId xmlns:p14="http://schemas.microsoft.com/office/powerpoint/2010/main" val="1280408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E87BD5E-2DDE-47AF-8D80-47DCDB5938C2}"/>
              </a:ext>
            </a:extLst>
          </p:cNvPr>
          <p:cNvGraphicFramePr>
            <a:graphicFrameLocks noGrp="1"/>
          </p:cNvGraphicFramePr>
          <p:nvPr>
            <p:ph idx="1"/>
            <p:extLst>
              <p:ext uri="{D42A27DB-BD31-4B8C-83A1-F6EECF244321}">
                <p14:modId xmlns:p14="http://schemas.microsoft.com/office/powerpoint/2010/main" val="4106027916"/>
              </p:ext>
            </p:extLst>
          </p:nvPr>
        </p:nvGraphicFramePr>
        <p:xfrm>
          <a:off x="373782" y="1062037"/>
          <a:ext cx="11570568" cy="5430570"/>
        </p:xfrm>
        <a:graphic>
          <a:graphicData uri="http://schemas.openxmlformats.org/drawingml/2006/table">
            <a:tbl>
              <a:tblPr firstRow="1" bandRow="1">
                <a:tableStyleId>{B301B821-A1FF-4177-AEE7-76D212191A09}</a:tableStyleId>
              </a:tblPr>
              <a:tblGrid>
                <a:gridCol w="613075">
                  <a:extLst>
                    <a:ext uri="{9D8B030D-6E8A-4147-A177-3AD203B41FA5}">
                      <a16:colId xmlns:a16="http://schemas.microsoft.com/office/drawing/2014/main" val="3027281519"/>
                    </a:ext>
                  </a:extLst>
                </a:gridCol>
                <a:gridCol w="1712716">
                  <a:extLst>
                    <a:ext uri="{9D8B030D-6E8A-4147-A177-3AD203B41FA5}">
                      <a16:colId xmlns:a16="http://schemas.microsoft.com/office/drawing/2014/main" val="2104570401"/>
                    </a:ext>
                  </a:extLst>
                </a:gridCol>
                <a:gridCol w="2617732">
                  <a:extLst>
                    <a:ext uri="{9D8B030D-6E8A-4147-A177-3AD203B41FA5}">
                      <a16:colId xmlns:a16="http://schemas.microsoft.com/office/drawing/2014/main" val="597629408"/>
                    </a:ext>
                  </a:extLst>
                </a:gridCol>
                <a:gridCol w="2296598">
                  <a:extLst>
                    <a:ext uri="{9D8B030D-6E8A-4147-A177-3AD203B41FA5}">
                      <a16:colId xmlns:a16="http://schemas.microsoft.com/office/drawing/2014/main" val="561573385"/>
                    </a:ext>
                  </a:extLst>
                </a:gridCol>
                <a:gridCol w="4330447">
                  <a:extLst>
                    <a:ext uri="{9D8B030D-6E8A-4147-A177-3AD203B41FA5}">
                      <a16:colId xmlns:a16="http://schemas.microsoft.com/office/drawing/2014/main" val="1364888855"/>
                    </a:ext>
                  </a:extLst>
                </a:gridCol>
              </a:tblGrid>
              <a:tr h="449530">
                <a:tc>
                  <a:txBody>
                    <a:bodyPr/>
                    <a:lstStyle/>
                    <a:p>
                      <a:pPr algn="ctr"/>
                      <a:r>
                        <a:rPr lang="en-IN" sz="1300" dirty="0">
                          <a:solidFill>
                            <a:schemeClr val="tx1"/>
                          </a:solidFill>
                        </a:rPr>
                        <a:t> </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Journal Type and year</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Authors</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Title</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Summary</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12827454"/>
                  </a:ext>
                </a:extLst>
              </a:tr>
              <a:tr h="905616">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1</a:t>
                      </a:r>
                    </a:p>
                  </a:txBody>
                  <a:tcPr anchor="ctr"/>
                </a:tc>
                <a:tc>
                  <a:txBody>
                    <a:bodyPr/>
                    <a:lstStyle/>
                    <a:p>
                      <a:pPr algn="ctr"/>
                      <a:r>
                        <a:rPr lang="en-IN" sz="1300" dirty="0">
                          <a:solidFill>
                            <a:schemeClr val="bg1"/>
                          </a:solidFill>
                        </a:rPr>
                        <a:t>IEEE, 2017</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spcAft>
                          <a:spcPts val="0"/>
                        </a:spcAft>
                      </a:pPr>
                      <a:r>
                        <a:rPr lang="pl-PL" sz="1300" dirty="0">
                          <a:solidFill>
                            <a:schemeClr val="bg1"/>
                          </a:solidFill>
                          <a:effectLst/>
                        </a:rPr>
                        <a:t>Mateusz Buda, Atsuto Maki, Maciej A. Mazurowski</a:t>
                      </a:r>
                      <a:endParaRPr lang="en-IN" sz="1300" dirty="0">
                        <a:solidFill>
                          <a:schemeClr val="bg1"/>
                        </a:solidFill>
                        <a:effectLst/>
                        <a:latin typeface="Times New Roman" pitchFamily="18" charset="0"/>
                        <a:ea typeface="Calibri"/>
                        <a:cs typeface="Times New Roman" pitchFamily="18" charset="0"/>
                      </a:endParaRPr>
                    </a:p>
                  </a:txBody>
                  <a:tcPr anchor="ctr"/>
                </a:tc>
                <a:tc>
                  <a:txBody>
                    <a:bodyPr/>
                    <a:lstStyle/>
                    <a:p>
                      <a:pPr algn="ctr">
                        <a:lnSpc>
                          <a:spcPct val="115000"/>
                        </a:lnSpc>
                        <a:spcAft>
                          <a:spcPts val="0"/>
                        </a:spcAft>
                      </a:pPr>
                      <a:r>
                        <a:rPr lang="en-US" sz="1300" dirty="0">
                          <a:solidFill>
                            <a:schemeClr val="bg1"/>
                          </a:solidFill>
                          <a:effectLst/>
                        </a:rPr>
                        <a:t>A systematic study of the class imbalance problem</a:t>
                      </a:r>
                    </a:p>
                    <a:p>
                      <a:pPr algn="ctr">
                        <a:lnSpc>
                          <a:spcPct val="115000"/>
                        </a:lnSpc>
                        <a:spcAft>
                          <a:spcPts val="0"/>
                        </a:spcAft>
                      </a:pPr>
                      <a:r>
                        <a:rPr lang="en-US" sz="1300" dirty="0">
                          <a:solidFill>
                            <a:schemeClr val="bg1"/>
                          </a:solidFill>
                          <a:effectLst/>
                        </a:rPr>
                        <a:t>in convolutional neural networks</a:t>
                      </a:r>
                    </a:p>
                  </a:txBody>
                  <a:tcPr anchor="ctr"/>
                </a:tc>
                <a:tc>
                  <a:txBody>
                    <a:bodyPr/>
                    <a:lstStyle/>
                    <a:p>
                      <a:pPr algn="ctr"/>
                      <a:r>
                        <a:rPr lang="en-US" sz="1300" dirty="0">
                          <a:solidFill>
                            <a:schemeClr val="bg1"/>
                          </a:solidFill>
                        </a:rPr>
                        <a:t> As opposed to some classical machine learning models, oversampling does not cause overfitting of CNNs</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27408806"/>
                  </a:ext>
                </a:extLst>
              </a:tr>
              <a:tr h="921029">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2015</a:t>
                      </a:r>
                      <a:endParaRPr lang="en-IN" sz="1200" dirty="0">
                        <a:solidFill>
                          <a:schemeClr val="bg1"/>
                        </a:solidFill>
                        <a:effectLst/>
                      </a:endParaRP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err="1">
                          <a:solidFill>
                            <a:schemeClr val="bg1"/>
                          </a:solidFill>
                          <a:effectLst/>
                        </a:rPr>
                        <a:t>Kaiming</a:t>
                      </a:r>
                      <a:r>
                        <a:rPr lang="en-US" sz="1200" dirty="0">
                          <a:solidFill>
                            <a:schemeClr val="bg1"/>
                          </a:solidFill>
                          <a:effectLst/>
                        </a:rPr>
                        <a:t> He, </a:t>
                      </a:r>
                      <a:r>
                        <a:rPr lang="en-US" sz="1200" dirty="0" err="1">
                          <a:solidFill>
                            <a:schemeClr val="bg1"/>
                          </a:solidFill>
                          <a:effectLst/>
                        </a:rPr>
                        <a:t>Xiangyu</a:t>
                      </a:r>
                      <a:r>
                        <a:rPr lang="en-US" sz="1200" dirty="0">
                          <a:solidFill>
                            <a:schemeClr val="bg1"/>
                          </a:solidFill>
                          <a:effectLst/>
                        </a:rPr>
                        <a:t> Zhang, </a:t>
                      </a:r>
                      <a:r>
                        <a:rPr lang="en-US" sz="1200" dirty="0" err="1">
                          <a:solidFill>
                            <a:schemeClr val="bg1"/>
                          </a:solidFill>
                          <a:effectLst/>
                        </a:rPr>
                        <a:t>Shaoqing</a:t>
                      </a:r>
                      <a:r>
                        <a:rPr lang="en-US" sz="1200" dirty="0">
                          <a:solidFill>
                            <a:schemeClr val="bg1"/>
                          </a:solidFill>
                          <a:effectLst/>
                        </a:rPr>
                        <a:t> Ren, Jian Sun</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chemeClr val="bg1"/>
                          </a:solidFill>
                          <a:effectLst/>
                        </a:rPr>
                        <a:t>Deep Residual Learning for Image Recognition</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solidFill>
                            <a:schemeClr val="bg1"/>
                          </a:solidFill>
                        </a:rPr>
                        <a:t> residual</a:t>
                      </a:r>
                    </a:p>
                    <a:p>
                      <a:pPr algn="ctr"/>
                      <a:r>
                        <a:rPr lang="en-US" sz="1300" dirty="0">
                          <a:solidFill>
                            <a:schemeClr val="bg1"/>
                          </a:solidFill>
                        </a:rPr>
                        <a:t>networks are easier to optimize, and can gain accuracy from</a:t>
                      </a:r>
                    </a:p>
                    <a:p>
                      <a:pPr algn="ctr"/>
                      <a:r>
                        <a:rPr lang="en-US" sz="1300" dirty="0">
                          <a:solidFill>
                            <a:schemeClr val="bg1"/>
                          </a:solidFill>
                        </a:rPr>
                        <a:t>considerably increased depth.</a:t>
                      </a:r>
                    </a:p>
                  </a:txBody>
                  <a:tcPr anchor="ctr"/>
                </a:tc>
                <a:extLst>
                  <a:ext uri="{0D108BD9-81ED-4DB2-BD59-A6C34878D82A}">
                    <a16:rowId xmlns:a16="http://schemas.microsoft.com/office/drawing/2014/main" val="2537315215"/>
                  </a:ext>
                </a:extLst>
              </a:tr>
              <a:tr h="809143">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2019</a:t>
                      </a:r>
                      <a:endParaRPr lang="en-IN" sz="1200" dirty="0">
                        <a:solidFill>
                          <a:schemeClr val="bg1"/>
                        </a:solidFill>
                        <a:effectLst/>
                      </a:endParaRP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Connor </a:t>
                      </a:r>
                      <a:r>
                        <a:rPr lang="en-US" sz="1200" dirty="0" err="1">
                          <a:solidFill>
                            <a:schemeClr val="bg1"/>
                          </a:solidFill>
                          <a:effectLst/>
                        </a:rPr>
                        <a:t>Taghi</a:t>
                      </a:r>
                      <a:r>
                        <a:rPr lang="en-US" sz="1200" dirty="0">
                          <a:solidFill>
                            <a:schemeClr val="bg1"/>
                          </a:solidFill>
                          <a:effectLst/>
                        </a:rPr>
                        <a:t> M. </a:t>
                      </a:r>
                      <a:r>
                        <a:rPr lang="en-US" sz="1200" dirty="0" err="1">
                          <a:solidFill>
                            <a:schemeClr val="bg1"/>
                          </a:solidFill>
                          <a:effectLst/>
                        </a:rPr>
                        <a:t>Khoshgoftaar</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A survey on Image Data Augmentation</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for Deep Learning</a:t>
                      </a: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bg1"/>
                          </a:solidFill>
                        </a:rPr>
                        <a:t>Comparative study of various augmentation techniques</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008696779"/>
                  </a:ext>
                </a:extLst>
              </a:tr>
              <a:tr h="921029">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4</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2020</a:t>
                      </a:r>
                      <a:endParaRPr lang="en-IN" sz="1200" dirty="0">
                        <a:solidFill>
                          <a:schemeClr val="bg1"/>
                        </a:solidFill>
                        <a:effectLst/>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err="1">
                          <a:solidFill>
                            <a:schemeClr val="bg1"/>
                          </a:solidFill>
                          <a:effectLst/>
                        </a:rPr>
                        <a:t>Wanwan</a:t>
                      </a:r>
                      <a:r>
                        <a:rPr lang="en-US" sz="1200" dirty="0">
                          <a:solidFill>
                            <a:schemeClr val="bg1"/>
                          </a:solidFill>
                          <a:effectLst/>
                        </a:rPr>
                        <a:t> Zheng </a:t>
                      </a:r>
                      <a:r>
                        <a:rPr lang="en-US" sz="1200" dirty="0" err="1">
                          <a:solidFill>
                            <a:schemeClr val="bg1"/>
                          </a:solidFill>
                          <a:effectLst/>
                        </a:rPr>
                        <a:t>Mingzhe</a:t>
                      </a:r>
                      <a:r>
                        <a:rPr lang="en-US" sz="1200" dirty="0">
                          <a:solidFill>
                            <a:schemeClr val="bg1"/>
                          </a:solidFill>
                          <a:effectLst/>
                        </a:rPr>
                        <a:t> </a:t>
                      </a:r>
                      <a:r>
                        <a:rPr lang="en-US" sz="1200" dirty="0" err="1">
                          <a:solidFill>
                            <a:schemeClr val="bg1"/>
                          </a:solidFill>
                          <a:effectLst/>
                        </a:rPr>
                        <a:t>Jin</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chemeClr val="bg1"/>
                          </a:solidFill>
                          <a:effectLst/>
                        </a:rPr>
                        <a:t>The Effects of Class Imbalance and Training Data Size on </a:t>
                      </a:r>
                      <a:r>
                        <a:rPr lang="en-US" sz="1300" dirty="0" err="1">
                          <a:solidFill>
                            <a:schemeClr val="bg1"/>
                          </a:solidFill>
                          <a:effectLst/>
                        </a:rPr>
                        <a:t>Classifer</a:t>
                      </a:r>
                      <a:endParaRPr lang="en-US" sz="1300" dirty="0">
                        <a:solidFill>
                          <a:schemeClr val="bg1"/>
                        </a:solidFill>
                        <a:effectLst/>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chemeClr val="bg1"/>
                          </a:solidFill>
                          <a:effectLst/>
                        </a:rPr>
                        <a:t>Learning</a:t>
                      </a:r>
                    </a:p>
                  </a:txBody>
                  <a:tcPr anchor="ctr"/>
                </a:tc>
                <a:tc>
                  <a:txBody>
                    <a:bodyPr/>
                    <a:lstStyle/>
                    <a:p>
                      <a:pPr algn="ctr"/>
                      <a:r>
                        <a:rPr lang="en-US" sz="1300" dirty="0">
                          <a:solidFill>
                            <a:schemeClr val="bg1"/>
                          </a:solidFill>
                        </a:rPr>
                        <a:t>naïve Bayes, logistic regression model are less</a:t>
                      </a:r>
                    </a:p>
                    <a:p>
                      <a:pPr algn="ctr"/>
                      <a:r>
                        <a:rPr lang="en-US" sz="1300" dirty="0">
                          <a:solidFill>
                            <a:schemeClr val="bg1"/>
                          </a:solidFill>
                        </a:rPr>
                        <a:t>susceptible to class imbalance while they have relatively poor predictive performance</a:t>
                      </a:r>
                    </a:p>
                  </a:txBody>
                  <a:tcPr anchor="ctr"/>
                </a:tc>
                <a:extLst>
                  <a:ext uri="{0D108BD9-81ED-4DB2-BD59-A6C34878D82A}">
                    <a16:rowId xmlns:a16="http://schemas.microsoft.com/office/drawing/2014/main" val="3522780854"/>
                  </a:ext>
                </a:extLst>
              </a:tr>
              <a:tr h="1180016">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5</a:t>
                      </a:r>
                    </a:p>
                  </a:txBody>
                  <a:tcPr anchor="ctr"/>
                </a:tc>
                <a:tc>
                  <a:txBody>
                    <a:bodyPr/>
                    <a:lstStyle/>
                    <a:p>
                      <a:pPr algn="ctr"/>
                      <a:r>
                        <a:rPr lang="en-IN" sz="1300" dirty="0">
                          <a:solidFill>
                            <a:schemeClr val="bg1"/>
                          </a:solidFill>
                        </a:rPr>
                        <a:t>IEEE, 2017</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fontAlgn="ctr"/>
                      <a:r>
                        <a:rPr lang="en-IN" sz="1300" b="0" kern="1200" dirty="0">
                          <a:solidFill>
                            <a:schemeClr val="bg1"/>
                          </a:solidFill>
                          <a:effectLst/>
                        </a:rPr>
                        <a:t>Marcus D. </a:t>
                      </a:r>
                      <a:r>
                        <a:rPr lang="en-IN" sz="1300" b="0" kern="1200" dirty="0" err="1">
                          <a:solidFill>
                            <a:schemeClr val="bg1"/>
                          </a:solidFill>
                          <a:effectLst/>
                        </a:rPr>
                        <a:t>Bloice</a:t>
                      </a:r>
                      <a:r>
                        <a:rPr lang="en-IN" sz="1300" b="0" kern="1200" dirty="0">
                          <a:solidFill>
                            <a:schemeClr val="bg1"/>
                          </a:solidFill>
                          <a:effectLst/>
                        </a:rPr>
                        <a:t>, Christof Stocker, Andreas </a:t>
                      </a:r>
                      <a:r>
                        <a:rPr lang="en-IN" sz="1300" b="0" kern="1200" dirty="0" err="1">
                          <a:solidFill>
                            <a:schemeClr val="bg1"/>
                          </a:solidFill>
                          <a:effectLst/>
                        </a:rPr>
                        <a:t>Holzinger</a:t>
                      </a:r>
                      <a:endParaRPr lang="en-IN" sz="1300" u="none"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0" kern="1200" dirty="0" err="1">
                          <a:solidFill>
                            <a:schemeClr val="bg1"/>
                          </a:solidFill>
                          <a:effectLst/>
                        </a:rPr>
                        <a:t>Augmentor</a:t>
                      </a:r>
                      <a:r>
                        <a:rPr lang="en-US" sz="1300" b="0" kern="1200" dirty="0">
                          <a:solidFill>
                            <a:schemeClr val="bg1"/>
                          </a:solidFill>
                          <a:effectLst/>
                        </a:rPr>
                        <a:t>: An Image Augmentation Library for Machine Learning</a:t>
                      </a:r>
                    </a:p>
                  </a:txBody>
                  <a:tcPr anchor="ctr"/>
                </a:tc>
                <a:tc>
                  <a:txBody>
                    <a:bodyPr/>
                    <a:lstStyle/>
                    <a:p>
                      <a:pPr algn="ctr"/>
                      <a:r>
                        <a:rPr lang="en-US" sz="1300" b="0" kern="1200" dirty="0">
                          <a:solidFill>
                            <a:schemeClr val="bg1"/>
                          </a:solidFill>
                          <a:effectLst/>
                        </a:rPr>
                        <a:t> </a:t>
                      </a:r>
                      <a:r>
                        <a:rPr lang="en-US" sz="1300" b="0" kern="1200" dirty="0" err="1">
                          <a:solidFill>
                            <a:schemeClr val="bg1"/>
                          </a:solidFill>
                          <a:effectLst/>
                        </a:rPr>
                        <a:t>Augmentor</a:t>
                      </a:r>
                      <a:r>
                        <a:rPr lang="en-US" sz="1300" b="0" kern="1200" dirty="0">
                          <a:solidFill>
                            <a:schemeClr val="bg1"/>
                          </a:solidFill>
                          <a:effectLst/>
                        </a:rPr>
                        <a:t> makes it easier to perform artificial data generation, by providing a stochastic, pipeline-based API that allows for fine-grained control over the creation of augmented data and provides many functions for augmentation technique.</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08184631"/>
                  </a:ext>
                </a:extLst>
              </a:tr>
            </a:tbl>
          </a:graphicData>
        </a:graphic>
      </p:graphicFrame>
      <p:sp>
        <p:nvSpPr>
          <p:cNvPr id="5" name="Subtitle 29">
            <a:extLst>
              <a:ext uri="{FF2B5EF4-FFF2-40B4-BE49-F238E27FC236}">
                <a16:creationId xmlns:a16="http://schemas.microsoft.com/office/drawing/2014/main" id="{F36EEDF3-49BD-4F7D-840D-0361E0D73322}"/>
              </a:ext>
            </a:extLst>
          </p:cNvPr>
          <p:cNvSpPr txBox="1">
            <a:spLocks/>
          </p:cNvSpPr>
          <p:nvPr/>
        </p:nvSpPr>
        <p:spPr>
          <a:xfrm>
            <a:off x="550179" y="-194382"/>
            <a:ext cx="10756039" cy="161102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ct val="0"/>
              </a:spcBef>
              <a:buFont typeface="Wingdings 3" panose="05040102010807070707" pitchFamily="18" charset="2"/>
              <a:buNone/>
            </a:pPr>
            <a:r>
              <a:rPr lang="en-US" sz="5400" b="1" u="sng" cap="all" dirty="0">
                <a:solidFill>
                  <a:schemeClr val="tx1"/>
                </a:solidFill>
                <a:latin typeface="Berlin Sans FB Demi" panose="020E0802020502020306" pitchFamily="34" charset="0"/>
                <a:ea typeface="+mj-ea"/>
                <a:cs typeface="+mj-cs"/>
              </a:rPr>
              <a:t>LITERATURE SURVEY</a:t>
            </a:r>
          </a:p>
        </p:txBody>
      </p:sp>
    </p:spTree>
    <p:extLst>
      <p:ext uri="{BB962C8B-B14F-4D97-AF65-F5344CB8AC3E}">
        <p14:creationId xmlns:p14="http://schemas.microsoft.com/office/powerpoint/2010/main" val="188285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75000"/>
            <a:alpha val="98000"/>
          </a:schemeClr>
        </a:solid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E87BD5E-2DDE-47AF-8D80-47DCDB5938C2}"/>
              </a:ext>
            </a:extLst>
          </p:cNvPr>
          <p:cNvGraphicFramePr>
            <a:graphicFrameLocks noGrp="1"/>
          </p:cNvGraphicFramePr>
          <p:nvPr>
            <p:ph idx="1"/>
            <p:extLst>
              <p:ext uri="{D42A27DB-BD31-4B8C-83A1-F6EECF244321}">
                <p14:modId xmlns:p14="http://schemas.microsoft.com/office/powerpoint/2010/main" val="3757601440"/>
              </p:ext>
            </p:extLst>
          </p:nvPr>
        </p:nvGraphicFramePr>
        <p:xfrm>
          <a:off x="373781" y="381000"/>
          <a:ext cx="11444437" cy="5735436"/>
        </p:xfrm>
        <a:graphic>
          <a:graphicData uri="http://schemas.openxmlformats.org/drawingml/2006/table">
            <a:tbl>
              <a:tblPr firstRow="1" bandRow="1">
                <a:tableStyleId>{B301B821-A1FF-4177-AEE7-76D212191A09}</a:tableStyleId>
              </a:tblPr>
              <a:tblGrid>
                <a:gridCol w="606392">
                  <a:extLst>
                    <a:ext uri="{9D8B030D-6E8A-4147-A177-3AD203B41FA5}">
                      <a16:colId xmlns:a16="http://schemas.microsoft.com/office/drawing/2014/main" val="3027281519"/>
                    </a:ext>
                  </a:extLst>
                </a:gridCol>
                <a:gridCol w="1694046">
                  <a:extLst>
                    <a:ext uri="{9D8B030D-6E8A-4147-A177-3AD203B41FA5}">
                      <a16:colId xmlns:a16="http://schemas.microsoft.com/office/drawing/2014/main" val="2104570401"/>
                    </a:ext>
                  </a:extLst>
                </a:gridCol>
                <a:gridCol w="2589196">
                  <a:extLst>
                    <a:ext uri="{9D8B030D-6E8A-4147-A177-3AD203B41FA5}">
                      <a16:colId xmlns:a16="http://schemas.microsoft.com/office/drawing/2014/main" val="597629408"/>
                    </a:ext>
                  </a:extLst>
                </a:gridCol>
                <a:gridCol w="2271562">
                  <a:extLst>
                    <a:ext uri="{9D8B030D-6E8A-4147-A177-3AD203B41FA5}">
                      <a16:colId xmlns:a16="http://schemas.microsoft.com/office/drawing/2014/main" val="561573385"/>
                    </a:ext>
                  </a:extLst>
                </a:gridCol>
                <a:gridCol w="4283241">
                  <a:extLst>
                    <a:ext uri="{9D8B030D-6E8A-4147-A177-3AD203B41FA5}">
                      <a16:colId xmlns:a16="http://schemas.microsoft.com/office/drawing/2014/main" val="1364888855"/>
                    </a:ext>
                  </a:extLst>
                </a:gridCol>
              </a:tblGrid>
              <a:tr h="358038">
                <a:tc>
                  <a:txBody>
                    <a:bodyPr/>
                    <a:lstStyle/>
                    <a:p>
                      <a:pPr algn="ctr"/>
                      <a:r>
                        <a:rPr lang="en-IN" sz="1300" dirty="0">
                          <a:solidFill>
                            <a:schemeClr val="tx1"/>
                          </a:solidFill>
                        </a:rPr>
                        <a:t> </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Journal Type and year</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Authors</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Title</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IN" sz="1300" dirty="0">
                          <a:solidFill>
                            <a:schemeClr val="tx1"/>
                          </a:solidFill>
                        </a:rPr>
                        <a:t>Summary</a:t>
                      </a:r>
                      <a:endParaRPr lang="en-IN" sz="13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12827454"/>
                  </a:ext>
                </a:extLst>
              </a:tr>
              <a:tr h="789272">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6</a:t>
                      </a:r>
                    </a:p>
                  </a:txBody>
                  <a:tcPr anchor="ctr"/>
                </a:tc>
                <a:tc>
                  <a:txBody>
                    <a:bodyPr/>
                    <a:lstStyle/>
                    <a:p>
                      <a:pPr algn="ctr"/>
                      <a:r>
                        <a:rPr lang="en-IN" sz="1300" dirty="0">
                          <a:solidFill>
                            <a:schemeClr val="bg1"/>
                          </a:solidFill>
                        </a:rPr>
                        <a:t>IEEE, 2018</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lnSpc>
                          <a:spcPct val="115000"/>
                        </a:lnSpc>
                        <a:spcAft>
                          <a:spcPts val="0"/>
                        </a:spcAft>
                      </a:pPr>
                      <a:r>
                        <a:rPr lang="en-US" sz="1300" dirty="0" err="1">
                          <a:solidFill>
                            <a:schemeClr val="bg1"/>
                          </a:solidFill>
                          <a:effectLst/>
                        </a:rPr>
                        <a:t>Alexandr</a:t>
                      </a:r>
                      <a:r>
                        <a:rPr lang="en-US" sz="1300" dirty="0">
                          <a:solidFill>
                            <a:schemeClr val="bg1"/>
                          </a:solidFill>
                          <a:effectLst/>
                        </a:rPr>
                        <a:t> A. Kalinin, Vladimir I. </a:t>
                      </a:r>
                      <a:r>
                        <a:rPr lang="en-US" sz="1300" dirty="0" err="1">
                          <a:solidFill>
                            <a:schemeClr val="bg1"/>
                          </a:solidFill>
                          <a:effectLst/>
                        </a:rPr>
                        <a:t>Iglovikov</a:t>
                      </a:r>
                      <a:r>
                        <a:rPr lang="en-US" sz="1300" dirty="0">
                          <a:solidFill>
                            <a:schemeClr val="bg1"/>
                          </a:solidFill>
                          <a:effectLst/>
                        </a:rPr>
                        <a:t>, Eugene </a:t>
                      </a:r>
                      <a:r>
                        <a:rPr lang="en-US" sz="1300" dirty="0" err="1">
                          <a:solidFill>
                            <a:schemeClr val="bg1"/>
                          </a:solidFill>
                          <a:effectLst/>
                        </a:rPr>
                        <a:t>Khvedchenya</a:t>
                      </a:r>
                      <a:r>
                        <a:rPr lang="en-US" sz="1300" dirty="0">
                          <a:solidFill>
                            <a:schemeClr val="bg1"/>
                          </a:solidFill>
                          <a:effectLst/>
                        </a:rPr>
                        <a:t>, Alex </a:t>
                      </a:r>
                      <a:r>
                        <a:rPr lang="en-US" sz="1300" dirty="0" err="1">
                          <a:solidFill>
                            <a:schemeClr val="bg1"/>
                          </a:solidFill>
                          <a:effectLst/>
                        </a:rPr>
                        <a:t>Parinov</a:t>
                      </a:r>
                      <a:r>
                        <a:rPr lang="en-US" sz="1300" dirty="0">
                          <a:solidFill>
                            <a:schemeClr val="bg1"/>
                          </a:solidFill>
                          <a:effectLst/>
                        </a:rPr>
                        <a:t>, Alexander </a:t>
                      </a:r>
                      <a:r>
                        <a:rPr lang="en-US" sz="1300" dirty="0" err="1">
                          <a:solidFill>
                            <a:schemeClr val="bg1"/>
                          </a:solidFill>
                          <a:effectLst/>
                        </a:rPr>
                        <a:t>Buslaev</a:t>
                      </a:r>
                      <a:endParaRPr lang="en-IN" sz="1300" dirty="0">
                        <a:solidFill>
                          <a:schemeClr val="bg1"/>
                        </a:solidFill>
                        <a:effectLst/>
                        <a:latin typeface="Times New Roman" pitchFamily="18" charset="0"/>
                        <a:ea typeface="Calibri"/>
                        <a:cs typeface="Times New Roman" pitchFamily="18" charset="0"/>
                      </a:endParaRPr>
                    </a:p>
                  </a:txBody>
                  <a:tcPr anchor="ctr"/>
                </a:tc>
                <a:tc>
                  <a:txBody>
                    <a:bodyPr/>
                    <a:lstStyle/>
                    <a:p>
                      <a:pPr algn="ctr">
                        <a:lnSpc>
                          <a:spcPct val="115000"/>
                        </a:lnSpc>
                        <a:spcAft>
                          <a:spcPts val="0"/>
                        </a:spcAft>
                      </a:pPr>
                      <a:r>
                        <a:rPr lang="fr-FR" sz="1300" dirty="0" err="1">
                          <a:solidFill>
                            <a:schemeClr val="bg1"/>
                          </a:solidFill>
                          <a:effectLst/>
                        </a:rPr>
                        <a:t>Albumentations</a:t>
                      </a:r>
                      <a:r>
                        <a:rPr lang="fr-FR" sz="1300" dirty="0">
                          <a:solidFill>
                            <a:schemeClr val="bg1"/>
                          </a:solidFill>
                          <a:effectLst/>
                        </a:rPr>
                        <a:t>: fast and flexible image</a:t>
                      </a:r>
                    </a:p>
                    <a:p>
                      <a:pPr algn="ctr">
                        <a:lnSpc>
                          <a:spcPct val="115000"/>
                        </a:lnSpc>
                        <a:spcAft>
                          <a:spcPts val="0"/>
                        </a:spcAft>
                      </a:pPr>
                      <a:r>
                        <a:rPr lang="fr-FR" sz="1300" dirty="0">
                          <a:solidFill>
                            <a:schemeClr val="bg1"/>
                          </a:solidFill>
                          <a:effectLst/>
                        </a:rPr>
                        <a:t>augmentations</a:t>
                      </a:r>
                      <a:endParaRPr lang="en-IN" sz="1300" dirty="0">
                        <a:solidFill>
                          <a:schemeClr val="bg1"/>
                        </a:solidFill>
                        <a:effectLst/>
                        <a:latin typeface="Times New Roman" pitchFamily="18" charset="0"/>
                        <a:ea typeface="Calibri"/>
                        <a:cs typeface="Times New Roman" pitchFamily="18" charset="0"/>
                      </a:endParaRPr>
                    </a:p>
                  </a:txBody>
                  <a:tcPr anchor="ctr"/>
                </a:tc>
                <a:tc>
                  <a:txBody>
                    <a:bodyPr/>
                    <a:lstStyle/>
                    <a:p>
                      <a:pPr algn="ctr"/>
                      <a:r>
                        <a:rPr lang="en-US" sz="1300" dirty="0">
                          <a:solidFill>
                            <a:schemeClr val="bg1"/>
                          </a:solidFill>
                        </a:rPr>
                        <a:t>A fast and flexible library for image augmentations with many various image transform operations available, that is also an easy-to-use wrapper around other augmentation libraries</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627408806"/>
                  </a:ext>
                </a:extLst>
              </a:tr>
              <a:tr h="1012197">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7</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2018</a:t>
                      </a:r>
                      <a:endParaRPr lang="en-IN" sz="1200" dirty="0">
                        <a:solidFill>
                          <a:schemeClr val="bg1"/>
                        </a:solidFill>
                        <a:effectLst/>
                      </a:endParaRP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200" dirty="0" err="1"/>
                        <a:t>Hongyi</a:t>
                      </a:r>
                      <a:r>
                        <a:rPr lang="en-IN" sz="1200" dirty="0"/>
                        <a:t> Zhang, </a:t>
                      </a:r>
                      <a:r>
                        <a:rPr lang="en-IN" sz="1200" dirty="0" err="1"/>
                        <a:t>Moustapha</a:t>
                      </a:r>
                      <a:r>
                        <a:rPr lang="en-IN" sz="1200" dirty="0"/>
                        <a:t> </a:t>
                      </a:r>
                      <a:r>
                        <a:rPr lang="en-IN" sz="1200" dirty="0" err="1"/>
                        <a:t>Cisse</a:t>
                      </a:r>
                      <a:r>
                        <a:rPr lang="en-IN" sz="1200" dirty="0"/>
                        <a:t>, Yann N. Dauphin, David Lopez-Paz</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300" dirty="0" err="1">
                          <a:solidFill>
                            <a:schemeClr val="bg1"/>
                          </a:solidFill>
                          <a:effectLst/>
                        </a:rPr>
                        <a:t>MixUp</a:t>
                      </a:r>
                      <a:r>
                        <a:rPr lang="fr-FR" sz="1300" dirty="0">
                          <a:solidFill>
                            <a:schemeClr val="bg1"/>
                          </a:solidFill>
                          <a:effectLst/>
                        </a:rPr>
                        <a:t> augmentation for image classification</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err="1">
                          <a:solidFill>
                            <a:schemeClr val="bg1"/>
                          </a:solidFill>
                        </a:rPr>
                        <a:t>mixup</a:t>
                      </a:r>
                      <a:r>
                        <a:rPr lang="en-US" sz="1300" dirty="0">
                          <a:solidFill>
                            <a:schemeClr val="bg1"/>
                          </a:solidFill>
                        </a:rPr>
                        <a:t> trains a neural network on convex combinations of pairs of examples and their labels. </a:t>
                      </a:r>
                    </a:p>
                    <a:p>
                      <a:pPr algn="ctr"/>
                      <a:r>
                        <a:rPr lang="en-US" sz="1300" dirty="0">
                          <a:solidFill>
                            <a:schemeClr val="bg1"/>
                          </a:solidFill>
                        </a:rPr>
                        <a:t>Turn on screen reader support</a:t>
                      </a:r>
                    </a:p>
                  </a:txBody>
                  <a:tcPr anchor="ctr"/>
                </a:tc>
                <a:extLst>
                  <a:ext uri="{0D108BD9-81ED-4DB2-BD59-A6C34878D82A}">
                    <a16:rowId xmlns:a16="http://schemas.microsoft.com/office/drawing/2014/main" val="2537315215"/>
                  </a:ext>
                </a:extLst>
              </a:tr>
              <a:tr h="889236">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8</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IEEE, 2019</a:t>
                      </a:r>
                      <a:endParaRPr lang="en-IN" sz="1200" dirty="0">
                        <a:solidFill>
                          <a:schemeClr val="bg1"/>
                        </a:solidFill>
                        <a:effectLst/>
                      </a:endParaRPr>
                    </a:p>
                    <a:p>
                      <a:pPr algn="ct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err="1">
                          <a:solidFill>
                            <a:schemeClr val="bg1"/>
                          </a:solidFill>
                          <a:effectLst/>
                        </a:rPr>
                        <a:t>Zhiting</a:t>
                      </a:r>
                      <a:r>
                        <a:rPr lang="en-US" sz="1200" dirty="0">
                          <a:solidFill>
                            <a:schemeClr val="bg1"/>
                          </a:solidFill>
                          <a:effectLst/>
                        </a:rPr>
                        <a:t> Hu, Bowen Tan, Ruslan </a:t>
                      </a:r>
                      <a:r>
                        <a:rPr lang="en-US" sz="1200" dirty="0" err="1">
                          <a:solidFill>
                            <a:schemeClr val="bg1"/>
                          </a:solidFill>
                          <a:effectLst/>
                        </a:rPr>
                        <a:t>Salakhutdinov</a:t>
                      </a:r>
                      <a:r>
                        <a:rPr lang="en-US" sz="1200" dirty="0">
                          <a:solidFill>
                            <a:schemeClr val="bg1"/>
                          </a:solidFill>
                          <a:effectLst/>
                        </a:rPr>
                        <a:t>, Tom Mitchell, Eric P. Xing</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effectLst/>
                        </a:rPr>
                        <a:t>Learning Data Manipulation for Augmentation and Weighting </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dirty="0">
                          <a:solidFill>
                            <a:schemeClr val="bg1"/>
                          </a:solidFill>
                        </a:rPr>
                        <a:t>the resulting algorithms significantly improve the image and text classification performance in low data regime and class-imbalance problems.</a:t>
                      </a:r>
                    </a:p>
                  </a:txBody>
                  <a:tcPr anchor="ctr"/>
                </a:tc>
                <a:extLst>
                  <a:ext uri="{0D108BD9-81ED-4DB2-BD59-A6C34878D82A}">
                    <a16:rowId xmlns:a16="http://schemas.microsoft.com/office/drawing/2014/main" val="2008696779"/>
                  </a:ext>
                </a:extLst>
              </a:tr>
              <a:tr h="1012197">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9</a:t>
                      </a:r>
                    </a:p>
                  </a:txBody>
                  <a:tcPr anchor="ctr"/>
                </a:tc>
                <a:tc>
                  <a:txBody>
                    <a:bodyPr/>
                    <a:lstStyle/>
                    <a:p>
                      <a:pPr algn="ctr"/>
                      <a:r>
                        <a:rPr lang="en-IN" sz="1300" dirty="0">
                          <a:solidFill>
                            <a:schemeClr val="bg1"/>
                          </a:solidFill>
                        </a:rPr>
                        <a:t>IEEE, 2021</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fontAlgn="ctr"/>
                      <a:r>
                        <a:rPr lang="en-IN" sz="1300" b="0" kern="1200" dirty="0" err="1">
                          <a:solidFill>
                            <a:schemeClr val="bg1"/>
                          </a:solidFill>
                          <a:effectLst/>
                        </a:rPr>
                        <a:t>Shanchuan</a:t>
                      </a:r>
                      <a:r>
                        <a:rPr lang="en-IN" sz="1300" b="0" kern="1200" dirty="0">
                          <a:solidFill>
                            <a:schemeClr val="bg1"/>
                          </a:solidFill>
                          <a:effectLst/>
                        </a:rPr>
                        <a:t> Lin, </a:t>
                      </a:r>
                      <a:r>
                        <a:rPr lang="en-IN" sz="1300" b="0" kern="1200" dirty="0" err="1">
                          <a:solidFill>
                            <a:schemeClr val="bg1"/>
                          </a:solidFill>
                          <a:effectLst/>
                        </a:rPr>
                        <a:t>Linjie</a:t>
                      </a:r>
                      <a:r>
                        <a:rPr lang="en-IN" sz="1300" b="0" kern="1200" dirty="0">
                          <a:solidFill>
                            <a:schemeClr val="bg1"/>
                          </a:solidFill>
                          <a:effectLst/>
                        </a:rPr>
                        <a:t> Yang,</a:t>
                      </a:r>
                    </a:p>
                    <a:p>
                      <a:pPr algn="ctr" fontAlgn="ctr"/>
                      <a:r>
                        <a:rPr lang="en-IN" sz="1300" b="0" kern="1200" dirty="0">
                          <a:solidFill>
                            <a:schemeClr val="bg1"/>
                          </a:solidFill>
                          <a:effectLst/>
                        </a:rPr>
                        <a:t>Imran </a:t>
                      </a:r>
                      <a:r>
                        <a:rPr lang="en-IN" sz="1300" b="0" kern="1200" dirty="0" err="1">
                          <a:solidFill>
                            <a:schemeClr val="bg1"/>
                          </a:solidFill>
                          <a:effectLst/>
                        </a:rPr>
                        <a:t>Saleemi</a:t>
                      </a:r>
                      <a:r>
                        <a:rPr lang="en-IN" sz="1300" b="0" kern="1200" dirty="0">
                          <a:solidFill>
                            <a:schemeClr val="bg1"/>
                          </a:solidFill>
                          <a:effectLst/>
                        </a:rPr>
                        <a:t>, </a:t>
                      </a:r>
                      <a:r>
                        <a:rPr lang="en-IN" sz="1300" b="0" kern="1200" dirty="0" err="1">
                          <a:solidFill>
                            <a:schemeClr val="bg1"/>
                          </a:solidFill>
                          <a:effectLst/>
                        </a:rPr>
                        <a:t>Soumyadip</a:t>
                      </a:r>
                      <a:r>
                        <a:rPr lang="en-IN" sz="1300" b="0" kern="1200" dirty="0">
                          <a:solidFill>
                            <a:schemeClr val="bg1"/>
                          </a:solidFill>
                          <a:effectLst/>
                        </a:rPr>
                        <a:t> Sengupta</a:t>
                      </a:r>
                      <a:endParaRPr lang="en-IN" sz="1300" u="none"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0" kern="1200" dirty="0">
                          <a:solidFill>
                            <a:schemeClr val="bg1"/>
                          </a:solidFill>
                          <a:effectLst/>
                        </a:rPr>
                        <a:t>Robust High-Resolution Video Matting with Temporal Guidance</a:t>
                      </a:r>
                      <a:endParaRPr lang="en-IN" sz="13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b="0" kern="1200" dirty="0">
                          <a:solidFill>
                            <a:schemeClr val="bg1"/>
                          </a:solidFill>
                          <a:effectLst/>
                        </a:rPr>
                        <a:t>Input is </a:t>
                      </a:r>
                      <a:r>
                        <a:rPr lang="en-US" sz="1300" b="0" kern="1200" dirty="0" err="1">
                          <a:solidFill>
                            <a:schemeClr val="bg1"/>
                          </a:solidFill>
                          <a:effectLst/>
                        </a:rPr>
                        <a:t>downsampled</a:t>
                      </a:r>
                      <a:r>
                        <a:rPr lang="en-US" sz="1300" b="0" kern="1200" dirty="0">
                          <a:solidFill>
                            <a:schemeClr val="bg1"/>
                          </a:solidFill>
                          <a:effectLst/>
                        </a:rPr>
                        <a:t> for the encoder-decoder network, consists of an encoder that extracts individual frame’s features, a recurrent decoder that aggregates temporal information,  Deep Guided Filter module for high-resolution </a:t>
                      </a:r>
                      <a:r>
                        <a:rPr lang="en-US" sz="1300" b="0" kern="1200" dirty="0" err="1">
                          <a:solidFill>
                            <a:schemeClr val="bg1"/>
                          </a:solidFill>
                          <a:effectLst/>
                        </a:rPr>
                        <a:t>upsampling</a:t>
                      </a:r>
                      <a:r>
                        <a:rPr lang="en-US" sz="1300" b="0" kern="1200" dirty="0">
                          <a:solidFill>
                            <a:schemeClr val="bg1"/>
                          </a:solidFill>
                          <a:effectLst/>
                        </a:rPr>
                        <a:t>. Then DGF is used to </a:t>
                      </a:r>
                      <a:r>
                        <a:rPr lang="en-US" sz="1300" b="0" kern="1200" dirty="0" err="1">
                          <a:solidFill>
                            <a:schemeClr val="bg1"/>
                          </a:solidFill>
                          <a:effectLst/>
                        </a:rPr>
                        <a:t>upsample</a:t>
                      </a:r>
                      <a:r>
                        <a:rPr lang="en-US" sz="1300" b="0" kern="1200" dirty="0">
                          <a:solidFill>
                            <a:schemeClr val="bg1"/>
                          </a:solidFill>
                          <a:effectLst/>
                        </a:rPr>
                        <a:t> result.</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522780854"/>
                  </a:ext>
                </a:extLst>
              </a:tr>
              <a:tr h="1012197">
                <a:tc>
                  <a:txBody>
                    <a:bodyPr/>
                    <a:lstStyle/>
                    <a:p>
                      <a:pPr algn="ctr"/>
                      <a:r>
                        <a:rPr lang="en-IN" sz="1300" dirty="0">
                          <a:solidFill>
                            <a:schemeClr val="bg1"/>
                          </a:solidFill>
                          <a:latin typeface="Times New Roman" panose="02020603050405020304" pitchFamily="18" charset="0"/>
                          <a:cs typeface="Times New Roman" panose="02020603050405020304" pitchFamily="18" charset="0"/>
                        </a:rPr>
                        <a:t>10</a:t>
                      </a:r>
                    </a:p>
                  </a:txBody>
                  <a:tcPr anchor="ctr"/>
                </a:tc>
                <a:tc>
                  <a:txBody>
                    <a:bodyPr/>
                    <a:lstStyle/>
                    <a:p>
                      <a:pPr algn="ctr"/>
                      <a:r>
                        <a:rPr lang="en-IN" sz="1300" dirty="0">
                          <a:solidFill>
                            <a:schemeClr val="bg1"/>
                          </a:solidFill>
                        </a:rPr>
                        <a:t>Springer, 2021</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fontAlgn="ctr"/>
                      <a:r>
                        <a:rPr lang="en-IN" sz="1300" b="0" kern="1200" dirty="0">
                          <a:solidFill>
                            <a:schemeClr val="bg1"/>
                          </a:solidFill>
                          <a:effectLst/>
                        </a:rPr>
                        <a:t>Xu Sun, Huihui Fang</a:t>
                      </a:r>
                    </a:p>
                    <a:p>
                      <a:pPr algn="ctr" fontAlgn="ctr"/>
                      <a:r>
                        <a:rPr lang="en-IN" sz="1300" b="0" kern="1200" dirty="0">
                          <a:solidFill>
                            <a:schemeClr val="bg1"/>
                          </a:solidFill>
                          <a:effectLst/>
                        </a:rPr>
                        <a:t>Yehui Yang, Dongwei Zhu</a:t>
                      </a:r>
                    </a:p>
                    <a:p>
                      <a:pPr algn="ctr" fontAlgn="ctr"/>
                      <a:r>
                        <a:rPr lang="en-IN" sz="1300" b="0" kern="1200" dirty="0">
                          <a:solidFill>
                            <a:schemeClr val="bg1"/>
                          </a:solidFill>
                          <a:effectLst/>
                        </a:rPr>
                        <a:t>Lei Wang, Junwei Liu</a:t>
                      </a:r>
                    </a:p>
                    <a:p>
                      <a:pPr algn="ctr" fontAlgn="ctr"/>
                      <a:r>
                        <a:rPr lang="en-IN" sz="1300" b="0" kern="1200" dirty="0">
                          <a:solidFill>
                            <a:schemeClr val="bg1"/>
                          </a:solidFill>
                          <a:effectLst/>
                        </a:rPr>
                        <a:t>Yanwu Xu</a:t>
                      </a:r>
                    </a:p>
                    <a:p>
                      <a:pPr algn="ctr"/>
                      <a:endParaRPr lang="en-IN" sz="1300" u="none"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300" b="0" kern="1200" dirty="0">
                          <a:solidFill>
                            <a:schemeClr val="bg1"/>
                          </a:solidFill>
                          <a:effectLst/>
                        </a:rPr>
                        <a:t>Robust Retinal Vessel Segmentation from a Data Augmentation Perspective</a:t>
                      </a:r>
                    </a:p>
                    <a:p>
                      <a:pPr algn="ctr"/>
                      <a:endParaRPr lang="en-IN" sz="1300" b="0" dirty="0">
                        <a:solidFill>
                          <a:schemeClr val="bg1"/>
                        </a:solidFill>
                        <a:latin typeface="Times New Roman" panose="02020603050405020304" pitchFamily="18" charset="0"/>
                        <a:cs typeface="Times New Roman" panose="02020603050405020304" pitchFamily="18" charset="0"/>
                      </a:endParaRPr>
                    </a:p>
                  </a:txBody>
                  <a:tcPr anchor="ctr"/>
                </a:tc>
                <a:tc>
                  <a:txBody>
                    <a:bodyPr/>
                    <a:lstStyle/>
                    <a:p>
                      <a:pPr algn="ctr"/>
                      <a:r>
                        <a:rPr lang="en-US" sz="1300" b="0" kern="1200" dirty="0">
                          <a:solidFill>
                            <a:schemeClr val="bg1"/>
                          </a:solidFill>
                          <a:effectLst/>
                        </a:rPr>
                        <a:t>Data augmentation modules, namely, channel-wise random Gamma correction (correction on each channel) and channel-wise random vessel augmentation. (Morphological transformations on fine grained vessels.)</a:t>
                      </a:r>
                      <a:endParaRPr lang="en-IN" sz="1300" dirty="0">
                        <a:solidFill>
                          <a:schemeClr val="bg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08184631"/>
                  </a:ext>
                </a:extLst>
              </a:tr>
            </a:tbl>
          </a:graphicData>
        </a:graphic>
      </p:graphicFrame>
      <p:sp>
        <p:nvSpPr>
          <p:cNvPr id="10" name="TextBox 9">
            <a:extLst>
              <a:ext uri="{FF2B5EF4-FFF2-40B4-BE49-F238E27FC236}">
                <a16:creationId xmlns:a16="http://schemas.microsoft.com/office/drawing/2014/main" id="{36E0335F-F540-447F-A250-C57D7BAAF32E}"/>
              </a:ext>
            </a:extLst>
          </p:cNvPr>
          <p:cNvSpPr txBox="1"/>
          <p:nvPr/>
        </p:nvSpPr>
        <p:spPr>
          <a:xfrm>
            <a:off x="473868" y="6209037"/>
            <a:ext cx="3602832" cy="369332"/>
          </a:xfrm>
          <a:prstGeom prst="rect">
            <a:avLst/>
          </a:prstGeom>
          <a:noFill/>
          <a:effectLst/>
        </p:spPr>
        <p:txBody>
          <a:bodyPr wrap="square">
            <a:spAutoFit/>
          </a:bodyPr>
          <a:lstStyle/>
          <a:p>
            <a:r>
              <a:rPr lang="en-IN" b="1" dirty="0">
                <a:hlinkClick r:id="rId2"/>
              </a:rPr>
              <a:t>Click me for some more info</a:t>
            </a:r>
            <a:r>
              <a:rPr lang="en-IN" b="1" dirty="0"/>
              <a:t> </a:t>
            </a:r>
          </a:p>
        </p:txBody>
      </p:sp>
      <p:sp>
        <p:nvSpPr>
          <p:cNvPr id="11" name="TextBox 10">
            <a:extLst>
              <a:ext uri="{FF2B5EF4-FFF2-40B4-BE49-F238E27FC236}">
                <a16:creationId xmlns:a16="http://schemas.microsoft.com/office/drawing/2014/main" id="{5C78FC7C-6A5B-4808-96EF-9EB4D7AB0C32}"/>
              </a:ext>
            </a:extLst>
          </p:cNvPr>
          <p:cNvSpPr txBox="1"/>
          <p:nvPr/>
        </p:nvSpPr>
        <p:spPr>
          <a:xfrm>
            <a:off x="8851105" y="6248493"/>
            <a:ext cx="3602832" cy="369332"/>
          </a:xfrm>
          <a:prstGeom prst="rect">
            <a:avLst/>
          </a:prstGeom>
          <a:noFill/>
          <a:effectLst/>
        </p:spPr>
        <p:txBody>
          <a:bodyPr wrap="square">
            <a:spAutoFit/>
          </a:bodyPr>
          <a:lstStyle/>
          <a:p>
            <a:r>
              <a:rPr lang="en-IN" b="1" dirty="0"/>
              <a:t>Also in next page too</a:t>
            </a:r>
          </a:p>
        </p:txBody>
      </p:sp>
    </p:spTree>
    <p:extLst>
      <p:ext uri="{BB962C8B-B14F-4D97-AF65-F5344CB8AC3E}">
        <p14:creationId xmlns:p14="http://schemas.microsoft.com/office/powerpoint/2010/main" val="1539755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9">
            <a:extLst>
              <a:ext uri="{FF2B5EF4-FFF2-40B4-BE49-F238E27FC236}">
                <a16:creationId xmlns:a16="http://schemas.microsoft.com/office/drawing/2014/main" id="{710B84F3-37F9-408D-8109-EA8C2EF03566}"/>
              </a:ext>
            </a:extLst>
          </p:cNvPr>
          <p:cNvSpPr txBox="1">
            <a:spLocks/>
          </p:cNvSpPr>
          <p:nvPr/>
        </p:nvSpPr>
        <p:spPr>
          <a:xfrm>
            <a:off x="615702" y="176325"/>
            <a:ext cx="9850437" cy="854488"/>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bg1"/>
                </a:solidFill>
                <a:latin typeface="Eras Bold ITC" panose="020B0907030504020204" pitchFamily="34" charset="0"/>
              </a:rPr>
              <a:t>Abstract</a:t>
            </a:r>
          </a:p>
        </p:txBody>
      </p:sp>
      <p:sp>
        <p:nvSpPr>
          <p:cNvPr id="5" name="Subtitle 29">
            <a:extLst>
              <a:ext uri="{FF2B5EF4-FFF2-40B4-BE49-F238E27FC236}">
                <a16:creationId xmlns:a16="http://schemas.microsoft.com/office/drawing/2014/main" id="{1AD382F3-D792-4D0F-B89C-0682DDD08294}"/>
              </a:ext>
            </a:extLst>
          </p:cNvPr>
          <p:cNvSpPr txBox="1">
            <a:spLocks/>
          </p:cNvSpPr>
          <p:nvPr/>
        </p:nvSpPr>
        <p:spPr>
          <a:xfrm>
            <a:off x="323937" y="4801631"/>
            <a:ext cx="8651946" cy="1836997"/>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sz="2200" b="1" dirty="0">
                <a:solidFill>
                  <a:schemeClr val="tx1"/>
                </a:solidFill>
              </a:rPr>
              <a:t>The parameters on which the techniques will be compared are on accuracy to solve the Class imbalance problem to maximize accuracy and reduce error &amp; find the best possible method to solve it.</a:t>
            </a:r>
          </a:p>
        </p:txBody>
      </p:sp>
      <p:sp>
        <p:nvSpPr>
          <p:cNvPr id="6" name="Subtitle 29">
            <a:extLst>
              <a:ext uri="{FF2B5EF4-FFF2-40B4-BE49-F238E27FC236}">
                <a16:creationId xmlns:a16="http://schemas.microsoft.com/office/drawing/2014/main" id="{1181116D-8E27-40A9-96B5-E2CF36E39B0F}"/>
              </a:ext>
            </a:extLst>
          </p:cNvPr>
          <p:cNvSpPr txBox="1">
            <a:spLocks/>
          </p:cNvSpPr>
          <p:nvPr/>
        </p:nvSpPr>
        <p:spPr>
          <a:xfrm>
            <a:off x="324824" y="852897"/>
            <a:ext cx="10049312" cy="4239865"/>
          </a:xfrm>
          <a:prstGeom prst="rect">
            <a:avLst/>
          </a:prstGeom>
          <a:effectLst/>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lgn="just"/>
            <a:r>
              <a:rPr lang="en-US" sz="2400" b="1" dirty="0">
                <a:solidFill>
                  <a:schemeClr val="tx1"/>
                </a:solidFill>
              </a:rPr>
              <a:t>One particularly painful feature of real-world data is that it can be imbalanced. An imbalanced dataset is a dataset where there are many more datapoints for one category than others.</a:t>
            </a:r>
          </a:p>
          <a:p>
            <a:pPr algn="just"/>
            <a:r>
              <a:rPr lang="en-US" sz="2400" b="1" dirty="0">
                <a:solidFill>
                  <a:schemeClr val="tx1"/>
                </a:solidFill>
              </a:rPr>
              <a:t>This research presents the Solving Class Imbalance problems using Random Sampling &amp; Data Augmentation Techniques. Readers will understand how Under-Sampling, Over-Sampling, Synthetic Minority Over-sampling Technique &amp; Data Augmentation using Image and custom datasets. </a:t>
            </a:r>
          </a:p>
          <a:p>
            <a:pPr algn="just"/>
            <a:r>
              <a:rPr lang="en-US" sz="2400" b="1" dirty="0">
                <a:solidFill>
                  <a:schemeClr val="tx1"/>
                </a:solidFill>
              </a:rPr>
              <a:t>The model performance is being improved with the removing the class imbalance problem using various Augmentation approaches by building a custom Augmented Dataset generator &amp; a Custom Augmentation library</a:t>
            </a:r>
          </a:p>
        </p:txBody>
      </p:sp>
    </p:spTree>
    <p:extLst>
      <p:ext uri="{BB962C8B-B14F-4D97-AF65-F5344CB8AC3E}">
        <p14:creationId xmlns:p14="http://schemas.microsoft.com/office/powerpoint/2010/main" val="1934718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9">
            <a:extLst>
              <a:ext uri="{FF2B5EF4-FFF2-40B4-BE49-F238E27FC236}">
                <a16:creationId xmlns:a16="http://schemas.microsoft.com/office/drawing/2014/main" id="{E14FB4EE-70BD-4C1F-A96F-B6F3B78F7622}"/>
              </a:ext>
            </a:extLst>
          </p:cNvPr>
          <p:cNvSpPr txBox="1">
            <a:spLocks/>
          </p:cNvSpPr>
          <p:nvPr/>
        </p:nvSpPr>
        <p:spPr>
          <a:xfrm>
            <a:off x="1025074" y="3147162"/>
            <a:ext cx="9332620" cy="3309060"/>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algn="just">
              <a:spcBef>
                <a:spcPts val="0"/>
              </a:spcBef>
              <a:spcAft>
                <a:spcPts val="0"/>
              </a:spcAft>
            </a:pPr>
            <a:endParaRPr lang="en-IN" sz="1400" b="1" dirty="0">
              <a:effectLst/>
            </a:endParaRPr>
          </a:p>
        </p:txBody>
      </p:sp>
      <p:sp>
        <p:nvSpPr>
          <p:cNvPr id="7" name="Subtitle 29">
            <a:extLst>
              <a:ext uri="{FF2B5EF4-FFF2-40B4-BE49-F238E27FC236}">
                <a16:creationId xmlns:a16="http://schemas.microsoft.com/office/drawing/2014/main" id="{CEAAAF2A-A366-419B-A9B4-B22C4D59C4E2}"/>
              </a:ext>
            </a:extLst>
          </p:cNvPr>
          <p:cNvSpPr txBox="1">
            <a:spLocks noGrp="1"/>
          </p:cNvSpPr>
          <p:nvPr>
            <p:ph type="title"/>
          </p:nvPr>
        </p:nvSpPr>
        <p:spPr>
          <a:xfrm>
            <a:off x="791979" y="1553902"/>
            <a:ext cx="11017399" cy="615073"/>
          </a:xfrm>
          <a:prstGeom prst="rect">
            <a:avLst/>
          </a:prstGeom>
        </p:spPr>
        <p:txBody>
          <a:bodyPr vert="horz" lIns="91440" tIns="45720" rIns="91440" bIns="45720" rtlCol="0" anchor="ctr">
            <a:normAutofit fontScale="9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u="sng" dirty="0">
                <a:solidFill>
                  <a:srgbClr val="FFFF00"/>
                </a:solidFill>
                <a:latin typeface="Eras Bold ITC" panose="020B0907030504020204" pitchFamily="34" charset="0"/>
              </a:rPr>
              <a:t>Dataset</a:t>
            </a:r>
            <a:r>
              <a:rPr lang="en-US" sz="2400" b="1" dirty="0">
                <a:solidFill>
                  <a:srgbClr val="FFFF00"/>
                </a:solidFill>
                <a:latin typeface="Eras Bold ITC" panose="020B0907030504020204" pitchFamily="34" charset="0"/>
              </a:rPr>
              <a:t> : </a:t>
            </a:r>
            <a:r>
              <a:rPr lang="en-US" sz="2000" kern="1200" dirty="0">
                <a:solidFill>
                  <a:srgbClr val="FFFF00"/>
                </a:solidFill>
                <a:effectLst/>
                <a:latin typeface="Century Gothic" panose="020B0502020202020204" pitchFamily="34" charset="0"/>
                <a:ea typeface="+mn-ea"/>
                <a:cs typeface="+mn-cs"/>
              </a:rPr>
              <a:t>An Image Classification Dataset (Intel Scenery), Chest </a:t>
            </a:r>
            <a:r>
              <a:rPr lang="en-US" sz="2000" kern="1200" dirty="0" err="1">
                <a:solidFill>
                  <a:srgbClr val="FFFF00"/>
                </a:solidFill>
                <a:effectLst/>
                <a:latin typeface="Century Gothic" panose="020B0502020202020204" pitchFamily="34" charset="0"/>
                <a:ea typeface="+mn-ea"/>
                <a:cs typeface="+mn-cs"/>
              </a:rPr>
              <a:t>Xray</a:t>
            </a:r>
            <a:r>
              <a:rPr lang="en-US" sz="2000" kern="1200" dirty="0">
                <a:solidFill>
                  <a:srgbClr val="FFFF00"/>
                </a:solidFill>
                <a:effectLst/>
                <a:latin typeface="Century Gothic" panose="020B0502020202020204" pitchFamily="34" charset="0"/>
                <a:ea typeface="+mn-ea"/>
                <a:cs typeface="+mn-cs"/>
              </a:rPr>
              <a:t> Pneumonia, CIFAR 10</a:t>
            </a:r>
            <a:br>
              <a:rPr lang="en-US" sz="2000" kern="1200" dirty="0">
                <a:solidFill>
                  <a:srgbClr val="FFFF00"/>
                </a:solidFill>
                <a:effectLst/>
                <a:latin typeface="Century Gothic" panose="020B0502020202020204" pitchFamily="34" charset="0"/>
                <a:ea typeface="+mn-ea"/>
                <a:cs typeface="+mn-cs"/>
              </a:rPr>
            </a:br>
            <a:endParaRPr lang="en-US" u="sng" dirty="0">
              <a:solidFill>
                <a:srgbClr val="FFFF00"/>
              </a:solidFill>
            </a:endParaRPr>
          </a:p>
        </p:txBody>
      </p:sp>
      <p:sp>
        <p:nvSpPr>
          <p:cNvPr id="9" name="Subtitle 29">
            <a:extLst>
              <a:ext uri="{FF2B5EF4-FFF2-40B4-BE49-F238E27FC236}">
                <a16:creationId xmlns:a16="http://schemas.microsoft.com/office/drawing/2014/main" id="{085E553C-2A38-4D20-9BC4-904EE512ED6E}"/>
              </a:ext>
            </a:extLst>
          </p:cNvPr>
          <p:cNvSpPr txBox="1">
            <a:spLocks/>
          </p:cNvSpPr>
          <p:nvPr/>
        </p:nvSpPr>
        <p:spPr>
          <a:xfrm>
            <a:off x="791980" y="1910991"/>
            <a:ext cx="8910487" cy="615073"/>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u="sng" dirty="0">
                <a:solidFill>
                  <a:srgbClr val="FFFF00"/>
                </a:solidFill>
                <a:latin typeface="Eras Bold ITC" panose="020B0907030504020204" pitchFamily="34" charset="0"/>
              </a:rPr>
              <a:t>Model</a:t>
            </a:r>
            <a:r>
              <a:rPr lang="en-US" sz="2400" b="1" dirty="0">
                <a:solidFill>
                  <a:srgbClr val="FFFF00"/>
                </a:solidFill>
                <a:latin typeface="Eras Bold ITC" panose="020B0907030504020204" pitchFamily="34" charset="0"/>
              </a:rPr>
              <a:t> : </a:t>
            </a:r>
            <a:r>
              <a:rPr lang="en-US" sz="1800" dirty="0">
                <a:solidFill>
                  <a:srgbClr val="FFFF00"/>
                </a:solidFill>
                <a:latin typeface="Century Gothic" panose="020B0502020202020204" pitchFamily="34" charset="0"/>
              </a:rPr>
              <a:t>Resnet</a:t>
            </a:r>
            <a:r>
              <a:rPr lang="en-US" sz="2400" dirty="0">
                <a:solidFill>
                  <a:srgbClr val="FFFF00"/>
                </a:solidFill>
                <a:latin typeface="Century Gothic" panose="020B0502020202020204" pitchFamily="34" charset="0"/>
              </a:rPr>
              <a:t>18</a:t>
            </a:r>
            <a:r>
              <a:rPr lang="en-US" dirty="0">
                <a:solidFill>
                  <a:srgbClr val="FFFF00"/>
                </a:solidFill>
                <a:latin typeface="Century Gothic" panose="020B0502020202020204" pitchFamily="34" charset="0"/>
              </a:rPr>
              <a:t> </a:t>
            </a:r>
            <a:endParaRPr lang="en-US" u="sng" dirty="0">
              <a:solidFill>
                <a:srgbClr val="FFFF00"/>
              </a:solidFill>
            </a:endParaRPr>
          </a:p>
        </p:txBody>
      </p:sp>
      <p:sp>
        <p:nvSpPr>
          <p:cNvPr id="10" name="Subtitle 29">
            <a:extLst>
              <a:ext uri="{FF2B5EF4-FFF2-40B4-BE49-F238E27FC236}">
                <a16:creationId xmlns:a16="http://schemas.microsoft.com/office/drawing/2014/main" id="{FE9EDDB0-B8BC-4EEB-A068-D196D75E2528}"/>
              </a:ext>
            </a:extLst>
          </p:cNvPr>
          <p:cNvSpPr txBox="1">
            <a:spLocks/>
          </p:cNvSpPr>
          <p:nvPr/>
        </p:nvSpPr>
        <p:spPr>
          <a:xfrm>
            <a:off x="791980" y="2482199"/>
            <a:ext cx="4511540" cy="2692406"/>
          </a:xfrm>
          <a:prstGeom prst="rect">
            <a:avLst/>
          </a:prstGeom>
          <a:effectLst/>
        </p:spPr>
        <p:txBody>
          <a:bodyPr vert="horz" lIns="91440" tIns="45720" rIns="91440" bIns="45720" rtlCol="0" anchor="ctr">
            <a:normAutofit fontScale="8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700" b="1" u="sng" dirty="0">
                <a:solidFill>
                  <a:schemeClr val="tx1"/>
                </a:solidFill>
                <a:latin typeface="Eras Bold ITC" panose="020B0907030504020204" pitchFamily="34" charset="0"/>
              </a:rPr>
              <a:t>Solution</a:t>
            </a:r>
            <a:r>
              <a:rPr lang="en-US" sz="2700" b="1" dirty="0">
                <a:solidFill>
                  <a:schemeClr val="tx1"/>
                </a:solidFill>
                <a:latin typeface="Eras Bold ITC" panose="020B0907030504020204" pitchFamily="34" charset="0"/>
              </a:rPr>
              <a:t> :</a:t>
            </a:r>
            <a:r>
              <a:rPr lang="en-US" sz="2300" b="1" dirty="0">
                <a:solidFill>
                  <a:schemeClr val="tx1"/>
                </a:solidFill>
                <a:latin typeface="Eras Bold ITC" panose="020B0907030504020204" pitchFamily="34" charset="0"/>
              </a:rPr>
              <a:t> </a:t>
            </a:r>
          </a:p>
          <a:p>
            <a:pPr marL="457200" lvl="1" indent="0">
              <a:buNone/>
            </a:pPr>
            <a:r>
              <a:rPr lang="en-US" sz="2000" dirty="0">
                <a:solidFill>
                  <a:schemeClr val="tx1"/>
                </a:solidFill>
                <a:latin typeface="+mj-lt"/>
              </a:rPr>
              <a:t>Techniques implemented to solve class imbalance -</a:t>
            </a:r>
          </a:p>
          <a:p>
            <a:pPr lvl="1"/>
            <a:r>
              <a:rPr lang="en-US" sz="2000" b="1" dirty="0">
                <a:solidFill>
                  <a:schemeClr val="tx1"/>
                </a:solidFill>
                <a:latin typeface="+mj-lt"/>
              </a:rPr>
              <a:t>Under Sampling </a:t>
            </a:r>
            <a:r>
              <a:rPr lang="en-US" sz="2000" dirty="0">
                <a:solidFill>
                  <a:schemeClr val="tx1"/>
                </a:solidFill>
                <a:latin typeface="+mj-lt"/>
              </a:rPr>
              <a:t>– </a:t>
            </a:r>
          </a:p>
          <a:p>
            <a:pPr lvl="2"/>
            <a:r>
              <a:rPr lang="en-US" dirty="0">
                <a:solidFill>
                  <a:schemeClr val="tx1"/>
                </a:solidFill>
                <a:latin typeface="+mj-lt"/>
              </a:rPr>
              <a:t>Random Under Sampling </a:t>
            </a:r>
          </a:p>
          <a:p>
            <a:pPr lvl="1"/>
            <a:r>
              <a:rPr lang="en-US" sz="2000" b="1" dirty="0">
                <a:solidFill>
                  <a:schemeClr val="tx1"/>
                </a:solidFill>
                <a:latin typeface="+mj-lt"/>
              </a:rPr>
              <a:t>Over Sampling </a:t>
            </a:r>
            <a:r>
              <a:rPr lang="en-US" sz="2000" dirty="0">
                <a:solidFill>
                  <a:schemeClr val="tx1"/>
                </a:solidFill>
                <a:latin typeface="+mj-lt"/>
              </a:rPr>
              <a:t>– </a:t>
            </a:r>
          </a:p>
          <a:p>
            <a:pPr lvl="2"/>
            <a:r>
              <a:rPr lang="en-US" dirty="0">
                <a:solidFill>
                  <a:schemeClr val="tx1"/>
                </a:solidFill>
                <a:latin typeface="+mj-lt"/>
              </a:rPr>
              <a:t>Random Over Sampling, </a:t>
            </a:r>
          </a:p>
          <a:p>
            <a:pPr lvl="2"/>
            <a:r>
              <a:rPr lang="en-US" dirty="0">
                <a:solidFill>
                  <a:schemeClr val="tx1"/>
                </a:solidFill>
                <a:latin typeface="+mj-lt"/>
              </a:rPr>
              <a:t>Data Augmentation </a:t>
            </a:r>
            <a:br>
              <a:rPr lang="en-US" dirty="0">
                <a:solidFill>
                  <a:srgbClr val="FFFFFF"/>
                </a:solidFill>
                <a:latin typeface="Century Gothic" panose="020B0502020202020204" pitchFamily="34" charset="0"/>
              </a:rPr>
            </a:br>
            <a:endParaRPr lang="en-US" u="sng" dirty="0">
              <a:solidFill>
                <a:schemeClr val="tx1"/>
              </a:solidFill>
            </a:endParaRPr>
          </a:p>
        </p:txBody>
      </p:sp>
      <p:sp>
        <p:nvSpPr>
          <p:cNvPr id="12" name="Subtitle 29">
            <a:extLst>
              <a:ext uri="{FF2B5EF4-FFF2-40B4-BE49-F238E27FC236}">
                <a16:creationId xmlns:a16="http://schemas.microsoft.com/office/drawing/2014/main" id="{AF9845BF-C869-4FEE-8A2F-8AC82C2FBB7F}"/>
              </a:ext>
            </a:extLst>
          </p:cNvPr>
          <p:cNvSpPr txBox="1">
            <a:spLocks/>
          </p:cNvSpPr>
          <p:nvPr/>
        </p:nvSpPr>
        <p:spPr>
          <a:xfrm>
            <a:off x="791980" y="4913061"/>
            <a:ext cx="8910487" cy="615073"/>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u="sng" dirty="0">
                <a:solidFill>
                  <a:srgbClr val="FFFF00"/>
                </a:solidFill>
                <a:latin typeface="Eras Bold ITC" panose="020B0907030504020204" pitchFamily="34" charset="0"/>
              </a:rPr>
              <a:t>Metric used to Compare</a:t>
            </a:r>
            <a:r>
              <a:rPr lang="en-US" sz="2400" b="1" dirty="0">
                <a:solidFill>
                  <a:srgbClr val="FFFF00"/>
                </a:solidFill>
                <a:latin typeface="Eras Bold ITC" panose="020B0907030504020204" pitchFamily="34" charset="0"/>
              </a:rPr>
              <a:t> : </a:t>
            </a:r>
            <a:r>
              <a:rPr lang="en-US" sz="1800" dirty="0">
                <a:solidFill>
                  <a:srgbClr val="FFFF00"/>
                </a:solidFill>
                <a:latin typeface="+mj-lt"/>
              </a:rPr>
              <a:t>Accuracy</a:t>
            </a:r>
            <a:endParaRPr lang="en-US" sz="2400" b="1" dirty="0">
              <a:solidFill>
                <a:srgbClr val="FFFF00"/>
              </a:solidFill>
              <a:latin typeface="Eras Bold ITC" panose="020B0907030504020204" pitchFamily="34" charset="0"/>
            </a:endParaRPr>
          </a:p>
        </p:txBody>
      </p:sp>
      <p:sp>
        <p:nvSpPr>
          <p:cNvPr id="13" name="Subtitle 29">
            <a:extLst>
              <a:ext uri="{FF2B5EF4-FFF2-40B4-BE49-F238E27FC236}">
                <a16:creationId xmlns:a16="http://schemas.microsoft.com/office/drawing/2014/main" id="{EA62FFC5-BF6D-4354-898A-1D8B0904BBFE}"/>
              </a:ext>
            </a:extLst>
          </p:cNvPr>
          <p:cNvSpPr txBox="1">
            <a:spLocks/>
          </p:cNvSpPr>
          <p:nvPr/>
        </p:nvSpPr>
        <p:spPr>
          <a:xfrm>
            <a:off x="664276" y="250133"/>
            <a:ext cx="11050708" cy="1144264"/>
          </a:xfrm>
          <a:prstGeom prst="rect">
            <a:avLst/>
          </a:prstGeom>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6000" b="1" u="sng" dirty="0">
                <a:solidFill>
                  <a:schemeClr val="bg1"/>
                </a:solidFill>
                <a:latin typeface="Eras Bold ITC" panose="020B0907030504020204" pitchFamily="34" charset="0"/>
              </a:rPr>
              <a:t>Proposed</a:t>
            </a:r>
            <a:r>
              <a:rPr lang="en-US" sz="6000" b="1" u="sng" dirty="0">
                <a:solidFill>
                  <a:schemeClr val="tx1"/>
                </a:solidFill>
                <a:latin typeface="Eras Bold ITC" panose="020B0907030504020204" pitchFamily="34" charset="0"/>
              </a:rPr>
              <a:t> System </a:t>
            </a:r>
            <a:endParaRPr lang="en-US" sz="6000" b="1" u="sng" dirty="0">
              <a:solidFill>
                <a:schemeClr val="bg1"/>
              </a:solidFill>
              <a:latin typeface="Eras Bold ITC" panose="020B0907030504020204" pitchFamily="34" charset="0"/>
            </a:endParaRPr>
          </a:p>
        </p:txBody>
      </p:sp>
      <p:sp>
        <p:nvSpPr>
          <p:cNvPr id="11" name="Subtitle 29">
            <a:extLst>
              <a:ext uri="{FF2B5EF4-FFF2-40B4-BE49-F238E27FC236}">
                <a16:creationId xmlns:a16="http://schemas.microsoft.com/office/drawing/2014/main" id="{1D4FE76E-450F-43F1-A857-A6F97BEE304B}"/>
              </a:ext>
            </a:extLst>
          </p:cNvPr>
          <p:cNvSpPr txBox="1">
            <a:spLocks/>
          </p:cNvSpPr>
          <p:nvPr/>
        </p:nvSpPr>
        <p:spPr>
          <a:xfrm>
            <a:off x="791980" y="5545234"/>
            <a:ext cx="8457906" cy="935613"/>
          </a:xfrm>
          <a:prstGeom prst="rect">
            <a:avLst/>
          </a:prstGeom>
          <a:effectLst/>
        </p:spPr>
        <p:txBody>
          <a:bodyPr vert="horz" lIns="91440" tIns="45720" rIns="91440" bIns="45720" rtlCol="0" anchor="ctr">
            <a:normAutofit fontScale="97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sz="2400" b="1" u="sng" dirty="0">
                <a:solidFill>
                  <a:srgbClr val="FFFF00"/>
                </a:solidFill>
                <a:latin typeface="Eras Bold ITC" panose="020B0907030504020204" pitchFamily="34" charset="0"/>
              </a:rPr>
              <a:t>Goal</a:t>
            </a:r>
            <a:r>
              <a:rPr lang="en-US" sz="2400" b="1" dirty="0">
                <a:solidFill>
                  <a:srgbClr val="FFFF00"/>
                </a:solidFill>
                <a:latin typeface="Eras Bold ITC" panose="020B0907030504020204" pitchFamily="34" charset="0"/>
              </a:rPr>
              <a:t> : </a:t>
            </a:r>
            <a:r>
              <a:rPr lang="en-US" sz="1600" dirty="0">
                <a:solidFill>
                  <a:srgbClr val="FFFF00"/>
                </a:solidFill>
                <a:latin typeface="+mj-lt"/>
              </a:rPr>
              <a:t>Find the best Data augmentation technique for the dataset with construction of augmentation library &amp; augmented dataset generator</a:t>
            </a:r>
            <a:endParaRPr lang="en-US" sz="2400" dirty="0">
              <a:solidFill>
                <a:srgbClr val="FFFF00"/>
              </a:solidFill>
              <a:latin typeface="Eras Bold ITC" panose="020B0907030504020204" pitchFamily="34" charset="0"/>
            </a:endParaRPr>
          </a:p>
        </p:txBody>
      </p:sp>
      <p:pic>
        <p:nvPicPr>
          <p:cNvPr id="2" name="Picture 1"/>
          <p:cNvPicPr>
            <a:picLocks noChangeAspect="1"/>
          </p:cNvPicPr>
          <p:nvPr/>
        </p:nvPicPr>
        <p:blipFill>
          <a:blip r:embed="rId2"/>
          <a:stretch>
            <a:fillRect/>
          </a:stretch>
        </p:blipFill>
        <p:spPr>
          <a:xfrm>
            <a:off x="8577668" y="4327822"/>
            <a:ext cx="2907062" cy="2248195"/>
          </a:xfrm>
          <a:prstGeom prst="rect">
            <a:avLst/>
          </a:prstGeom>
        </p:spPr>
      </p:pic>
      <p:pic>
        <p:nvPicPr>
          <p:cNvPr id="14" name="Picture 13" descr="C:\Users\HP\Desktop\intel scen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0933" y="2138144"/>
            <a:ext cx="2808073" cy="2443203"/>
          </a:xfrm>
          <a:prstGeom prst="rect">
            <a:avLst/>
          </a:prstGeom>
          <a:noFill/>
          <a:ln>
            <a:noFill/>
          </a:ln>
        </p:spPr>
      </p:pic>
      <p:pic>
        <p:nvPicPr>
          <p:cNvPr id="15" name="Picture 14" descr="C:\Users\HP\Desktop\chest xray.png"/>
          <p:cNvPicPr/>
          <p:nvPr/>
        </p:nvPicPr>
        <p:blipFill rotWithShape="1">
          <a:blip r:embed="rId4">
            <a:extLst>
              <a:ext uri="{28A0092B-C50C-407E-A947-70E740481C1C}">
                <a14:useLocalDpi xmlns:a14="http://schemas.microsoft.com/office/drawing/2010/main" val="0"/>
              </a:ext>
            </a:extLst>
          </a:blip>
          <a:srcRect l="-778" t="12477" r="778" b="692"/>
          <a:stretch/>
        </p:blipFill>
        <p:spPr bwMode="auto">
          <a:xfrm>
            <a:off x="7966460" y="2218527"/>
            <a:ext cx="4091499" cy="192654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594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3C3AB6C0-F50F-47FD-8778-BE146343D1C2}"/>
              </a:ext>
            </a:extLst>
          </p:cNvPr>
          <p:cNvPicPr>
            <a:picLocks noChangeAspect="1"/>
          </p:cNvPicPr>
          <p:nvPr/>
        </p:nvPicPr>
        <p:blipFill>
          <a:blip r:embed="rId3" cstate="print"/>
          <a:stretch>
            <a:fillRect/>
          </a:stretch>
        </p:blipFill>
        <p:spPr>
          <a:xfrm>
            <a:off x="650311" y="774986"/>
            <a:ext cx="8716518" cy="5771007"/>
          </a:xfrm>
          <a:prstGeom prst="rect">
            <a:avLst/>
          </a:prstGeom>
          <a:ln>
            <a:noFill/>
          </a:ln>
          <a:effectLst>
            <a:outerShdw blurRad="190500" algn="tl" rotWithShape="0">
              <a:srgbClr val="000000">
                <a:alpha val="70000"/>
              </a:srgbClr>
            </a:outerShdw>
          </a:effectLst>
        </p:spPr>
      </p:pic>
      <p:sp>
        <p:nvSpPr>
          <p:cNvPr id="25" name="Subtitle 29">
            <a:extLst>
              <a:ext uri="{FF2B5EF4-FFF2-40B4-BE49-F238E27FC236}">
                <a16:creationId xmlns:a16="http://schemas.microsoft.com/office/drawing/2014/main" id="{F5779D2C-F777-4478-AA14-3F84F93437CB}"/>
              </a:ext>
            </a:extLst>
          </p:cNvPr>
          <p:cNvSpPr txBox="1">
            <a:spLocks/>
          </p:cNvSpPr>
          <p:nvPr/>
        </p:nvSpPr>
        <p:spPr>
          <a:xfrm>
            <a:off x="615702" y="176324"/>
            <a:ext cx="9516506" cy="598661"/>
          </a:xfrm>
          <a:prstGeom prst="rect">
            <a:avLst/>
          </a:prstGeom>
          <a:effectLst/>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ln w="3175" cmpd="sng">
                  <a:noFill/>
                </a:ln>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4000" b="1" u="sng" dirty="0">
                <a:solidFill>
                  <a:schemeClr val="tx1"/>
                </a:solidFill>
                <a:latin typeface="Eras Bold ITC" panose="020B0907030504020204" pitchFamily="34" charset="0"/>
              </a:rPr>
              <a:t>Workflow</a:t>
            </a:r>
            <a:r>
              <a:rPr lang="en-US" sz="4000" b="1" u="sng" dirty="0">
                <a:solidFill>
                  <a:schemeClr val="bg1"/>
                </a:solidFill>
                <a:latin typeface="Eras Bold ITC" panose="020B0907030504020204" pitchFamily="34" charset="0"/>
              </a:rPr>
              <a:t> of the Proposed System</a:t>
            </a:r>
            <a:endParaRPr lang="en-US" sz="4000" b="1" u="sng" dirty="0">
              <a:solidFill>
                <a:schemeClr val="tx2">
                  <a:lumMod val="40000"/>
                  <a:lumOff val="60000"/>
                </a:schemeClr>
              </a:solidFill>
              <a:latin typeface="Eras Bold ITC" panose="020B0907030504020204" pitchFamily="34" charset="0"/>
            </a:endParaRPr>
          </a:p>
        </p:txBody>
      </p:sp>
      <p:sp>
        <p:nvSpPr>
          <p:cNvPr id="28" name="Subtitle 29">
            <a:extLst>
              <a:ext uri="{FF2B5EF4-FFF2-40B4-BE49-F238E27FC236}">
                <a16:creationId xmlns:a16="http://schemas.microsoft.com/office/drawing/2014/main" id="{2CFD8AB5-9C93-4571-B98F-8C585F273456}"/>
              </a:ext>
            </a:extLst>
          </p:cNvPr>
          <p:cNvSpPr txBox="1">
            <a:spLocks noGrp="1"/>
          </p:cNvSpPr>
          <p:nvPr>
            <p:ph type="title"/>
          </p:nvPr>
        </p:nvSpPr>
        <p:spPr>
          <a:xfrm>
            <a:off x="9451533" y="774985"/>
            <a:ext cx="2549847" cy="254545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sz="3200" b="1" dirty="0">
                <a:solidFill>
                  <a:schemeClr val="tx1"/>
                </a:solidFill>
              </a:rPr>
              <a:t>A Video Explanation of the workflow</a:t>
            </a:r>
          </a:p>
        </p:txBody>
      </p:sp>
      <p:sp>
        <p:nvSpPr>
          <p:cNvPr id="6" name="Arrow: Right 5">
            <a:extLst>
              <a:ext uri="{FF2B5EF4-FFF2-40B4-BE49-F238E27FC236}">
                <a16:creationId xmlns:a16="http://schemas.microsoft.com/office/drawing/2014/main" id="{9B0187A0-5020-4128-A3F7-B5F5076C7F3A}"/>
              </a:ext>
            </a:extLst>
          </p:cNvPr>
          <p:cNvSpPr/>
          <p:nvPr/>
        </p:nvSpPr>
        <p:spPr>
          <a:xfrm>
            <a:off x="9513040" y="3320439"/>
            <a:ext cx="1549970" cy="775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156839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txDef>
      <a:spPr>
        <a:effectLst/>
      </a:spPr>
      <a:bodyPr vert="horz" lIns="91440" tIns="45720" rIns="91440" bIns="45720" rtlCol="0" anchor="b">
        <a:noAutofit/>
      </a:bodyPr>
      <a:lstStyle>
        <a:defPPr algn="l">
          <a:lnSpc>
            <a:spcPts val="1200"/>
          </a:lnSpc>
          <a:defRPr sz="1100" b="1" dirty="0" smtClean="0">
            <a:latin typeface="Calibri" panose="020F0502020204030204" pitchFamily="34" charset="0"/>
            <a:ea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10093</TotalTime>
  <Words>2579</Words>
  <Application>Microsoft Office PowerPoint</Application>
  <PresentationFormat>Widescreen</PresentationFormat>
  <Paragraphs>305</Paragraphs>
  <Slides>37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 Black</vt:lpstr>
      <vt:lpstr>Berlin Sans FB Demi</vt:lpstr>
      <vt:lpstr>Calibri</vt:lpstr>
      <vt:lpstr>Century Gothic</vt:lpstr>
      <vt:lpstr>Consolas</vt:lpstr>
      <vt:lpstr>Eras Bold ITC</vt:lpstr>
      <vt:lpstr>Microsoft Tai Le</vt:lpstr>
      <vt:lpstr>Times New Roman</vt:lpstr>
      <vt:lpstr>Wingdings</vt:lpstr>
      <vt:lpstr>Wingdings 3</vt:lpstr>
      <vt:lpstr>Slice</vt:lpstr>
      <vt:lpstr>Improving model performance &amp; removing the class imbalance problem using Augmentation</vt:lpstr>
      <vt:lpstr>What is Class Imbalance Problem?</vt:lpstr>
      <vt:lpstr>What is Augmentation?</vt:lpstr>
      <vt:lpstr>PowerPoint Presentation</vt:lpstr>
      <vt:lpstr>PowerPoint Presentation</vt:lpstr>
      <vt:lpstr>PowerPoint Presentation</vt:lpstr>
      <vt:lpstr>PowerPoint Presentation</vt:lpstr>
      <vt:lpstr>Dataset : An Image Classification Dataset (Intel Scenery), Chest Xray Pneumonia, CIFAR 10 </vt:lpstr>
      <vt:lpstr>A Video Explanation of the workflow</vt:lpstr>
      <vt:lpstr>Augmentation LibrarIES</vt:lpstr>
      <vt:lpstr>PowerPoint Presentation</vt:lpstr>
      <vt:lpstr>Augmentation Dataset Creator</vt:lpstr>
      <vt:lpstr>model used &amp; Architecture </vt:lpstr>
      <vt:lpstr>SKIP CONNECTION</vt:lpstr>
      <vt:lpstr>PowerPoint Presentation</vt:lpstr>
      <vt:lpstr>Convolution Operation</vt:lpstr>
      <vt:lpstr>BATCH NORMALIZATION</vt:lpstr>
      <vt:lpstr>  RELU ACTIVATION</vt:lpstr>
      <vt:lpstr>IDENTITY BLOCK </vt:lpstr>
      <vt:lpstr>CONVOLUTIONAL BLOCK </vt:lpstr>
      <vt:lpstr>Pooling Operation</vt:lpstr>
      <vt:lpstr>Negative log likelihood loss function, SOFTMAX &amp; ADAM OPTIMIZER</vt:lpstr>
      <vt:lpstr>PowerPoint Presentation</vt:lpstr>
      <vt:lpstr>Research Breif</vt:lpstr>
      <vt:lpstr>Research Breif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ANALYSIS ON VARIOUS OBJECT DETECTION TECHNIQUES FOR IMAGES USING COMPUTER VISION AND DEEP LEARNING</dc:title>
  <dc:creator>Sai Abhishek Allena</dc:creator>
  <cp:lastModifiedBy>Allena Venkata Sai Abhishek</cp:lastModifiedBy>
  <cp:revision>424</cp:revision>
  <dcterms:created xsi:type="dcterms:W3CDTF">2021-10-31T06:59:59Z</dcterms:created>
  <dcterms:modified xsi:type="dcterms:W3CDTF">2023-03-23T14:41:50Z</dcterms:modified>
</cp:coreProperties>
</file>